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6" r:id="rId4"/>
    <p:sldId id="277" r:id="rId5"/>
    <p:sldId id="275" r:id="rId6"/>
    <p:sldId id="260" r:id="rId7"/>
    <p:sldId id="271" r:id="rId8"/>
    <p:sldId id="272" r:id="rId9"/>
    <p:sldId id="259" r:id="rId10"/>
    <p:sldId id="261" r:id="rId11"/>
    <p:sldId id="262" r:id="rId12"/>
    <p:sldId id="263" r:id="rId13"/>
    <p:sldId id="273" r:id="rId14"/>
    <p:sldId id="274" r:id="rId15"/>
    <p:sldId id="264" r:id="rId16"/>
    <p:sldId id="265" r:id="rId17"/>
    <p:sldId id="267" r:id="rId18"/>
    <p:sldId id="268" r:id="rId19"/>
    <p:sldId id="269" r:id="rId20"/>
    <p:sldId id="270" r:id="rId2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6154" autoAdjust="0"/>
  </p:normalViewPr>
  <p:slideViewPr>
    <p:cSldViewPr snapToGrid="0">
      <p:cViewPr varScale="1">
        <p:scale>
          <a:sx n="76" d="100"/>
          <a:sy n="76" d="100"/>
        </p:scale>
        <p:origin x="126"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3666128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223449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3705627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3636554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4157835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1439101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298065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985241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2847719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4243419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8438C4A8-6442-4893-B06F-A44698438C53}" type="datetimeFigureOut">
              <a:rPr lang="it-IT" smtClean="0"/>
              <a:pPr/>
              <a:t>02/11/2017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477BC5F-2DDA-427A-91B4-7B4B9640B741}" type="slidenum">
              <a:rPr lang="it-IT" smtClean="0"/>
              <a:pPr/>
              <a:t>‹N›</a:t>
            </a:fld>
            <a:endParaRPr lang="it-IT"/>
          </a:p>
        </p:txBody>
      </p:sp>
    </p:spTree>
    <p:extLst>
      <p:ext uri="{BB962C8B-B14F-4D97-AF65-F5344CB8AC3E}">
        <p14:creationId xmlns:p14="http://schemas.microsoft.com/office/powerpoint/2010/main" val="2719624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8C4A8-6442-4893-B06F-A44698438C53}" type="datetimeFigureOut">
              <a:rPr lang="it-IT" smtClean="0"/>
              <a:pPr/>
              <a:t>02/11/2017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77BC5F-2DDA-427A-91B4-7B4B9640B741}" type="slidenum">
              <a:rPr lang="it-IT" smtClean="0"/>
              <a:pPr/>
              <a:t>‹N›</a:t>
            </a:fld>
            <a:endParaRPr lang="it-IT"/>
          </a:p>
        </p:txBody>
      </p:sp>
    </p:spTree>
    <p:extLst>
      <p:ext uri="{BB962C8B-B14F-4D97-AF65-F5344CB8AC3E}">
        <p14:creationId xmlns:p14="http://schemas.microsoft.com/office/powerpoint/2010/main" val="739660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371725" y="927100"/>
            <a:ext cx="7340600" cy="3630256"/>
          </a:xfrm>
        </p:spPr>
        <p:txBody>
          <a:bodyPr>
            <a:noAutofit/>
          </a:bodyPr>
          <a:lstStyle/>
          <a:p>
            <a:pPr algn="l"/>
            <a:r>
              <a:rPr lang="it-IT" sz="5400" b="1" dirty="0" smtClean="0">
                <a:latin typeface="Gabriola" panose="04040605051002020D02" pitchFamily="82" charset="0"/>
              </a:rPr>
              <a:t>Uguali e diverse: conciliazione tempi di vita e di lavoro per le donne «non italiane».</a:t>
            </a:r>
            <a:br>
              <a:rPr lang="it-IT" sz="5400" b="1" dirty="0" smtClean="0">
                <a:latin typeface="Gabriola" panose="04040605051002020D02" pitchFamily="82" charset="0"/>
              </a:rPr>
            </a:br>
            <a:r>
              <a:rPr lang="it-IT" sz="4400" dirty="0" smtClean="0">
                <a:latin typeface="Gabriola" panose="04040605051002020D02" pitchFamily="82" charset="0"/>
              </a:rPr>
              <a:t>I risultati dell’indagine qualitativa sulle donne migranti a Modena.</a:t>
            </a:r>
            <a:endParaRPr lang="it-IT" sz="4400" dirty="0">
              <a:latin typeface="Gabriola" panose="04040605051002020D02" pitchFamily="82" charset="0"/>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62650"/>
            <a:ext cx="5086350" cy="895350"/>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5962650"/>
            <a:ext cx="5086350" cy="895350"/>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5962650"/>
            <a:ext cx="2006600" cy="895350"/>
          </a:xfrm>
          <a:prstGeom prst="rect">
            <a:avLst/>
          </a:prstGeom>
        </p:spPr>
      </p:pic>
      <p:sp>
        <p:nvSpPr>
          <p:cNvPr id="9" name="CasellaDiTesto 8"/>
          <p:cNvSpPr txBox="1"/>
          <p:nvPr/>
        </p:nvSpPr>
        <p:spPr>
          <a:xfrm>
            <a:off x="8089900" y="4906060"/>
            <a:ext cx="3670300" cy="707886"/>
          </a:xfrm>
          <a:prstGeom prst="rect">
            <a:avLst/>
          </a:prstGeom>
          <a:noFill/>
        </p:spPr>
        <p:txBody>
          <a:bodyPr wrap="square" rtlCol="0">
            <a:spAutoFit/>
          </a:bodyPr>
          <a:lstStyle/>
          <a:p>
            <a:r>
              <a:rPr lang="it-IT" sz="2000" dirty="0" smtClean="0">
                <a:latin typeface="Arial" panose="020B0604020202020204" pitchFamily="34" charset="0"/>
                <a:cs typeface="Arial" panose="020B0604020202020204" pitchFamily="34" charset="0"/>
              </a:rPr>
              <a:t>Natascia </a:t>
            </a:r>
            <a:r>
              <a:rPr lang="it-IT" sz="2000" dirty="0" err="1" smtClean="0">
                <a:latin typeface="Arial" panose="020B0604020202020204" pitchFamily="34" charset="0"/>
                <a:cs typeface="Arial" panose="020B0604020202020204" pitchFamily="34" charset="0"/>
              </a:rPr>
              <a:t>Corsini</a:t>
            </a:r>
            <a:endParaRPr lang="it-IT" sz="2000" dirty="0" smtClean="0">
              <a:latin typeface="Arial" panose="020B0604020202020204" pitchFamily="34" charset="0"/>
              <a:cs typeface="Arial" panose="020B0604020202020204" pitchFamily="34" charset="0"/>
            </a:endParaRPr>
          </a:p>
          <a:p>
            <a:r>
              <a:rPr lang="it-IT" sz="2000" dirty="0" smtClean="0">
                <a:latin typeface="Arial" panose="020B0604020202020204" pitchFamily="34" charset="0"/>
                <a:cs typeface="Arial" panose="020B0604020202020204" pitchFamily="34" charset="0"/>
              </a:rPr>
              <a:t>Centro documentazione donna</a:t>
            </a:r>
          </a:p>
        </p:txBody>
      </p:sp>
    </p:spTree>
    <p:extLst>
      <p:ext uri="{BB962C8B-B14F-4D97-AF65-F5344CB8AC3E}">
        <p14:creationId xmlns:p14="http://schemas.microsoft.com/office/powerpoint/2010/main" val="17643474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62650"/>
            <a:ext cx="5086350" cy="895350"/>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5962650"/>
            <a:ext cx="5086350" cy="895350"/>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5962650"/>
            <a:ext cx="2006600" cy="895350"/>
          </a:xfrm>
          <a:prstGeom prst="rect">
            <a:avLst/>
          </a:prstGeom>
        </p:spPr>
      </p:pic>
      <p:sp>
        <p:nvSpPr>
          <p:cNvPr id="2" name="Titolo 1"/>
          <p:cNvSpPr>
            <a:spLocks noGrp="1"/>
          </p:cNvSpPr>
          <p:nvPr>
            <p:ph type="title"/>
          </p:nvPr>
        </p:nvSpPr>
        <p:spPr/>
        <p:txBody>
          <a:bodyPr/>
          <a:lstStyle/>
          <a:p>
            <a:r>
              <a:rPr lang="it-IT" b="1" dirty="0" smtClean="0"/>
              <a:t>OBIETTIVI SPECIFICI E TRACCIA FOCUS GROUP</a:t>
            </a:r>
            <a:endParaRPr lang="it-IT" b="1" dirty="0"/>
          </a:p>
        </p:txBody>
      </p:sp>
      <p:sp>
        <p:nvSpPr>
          <p:cNvPr id="3" name="Segnaposto contenuto 2"/>
          <p:cNvSpPr>
            <a:spLocks noGrp="1"/>
          </p:cNvSpPr>
          <p:nvPr>
            <p:ph idx="1"/>
          </p:nvPr>
        </p:nvSpPr>
        <p:spPr>
          <a:xfrm>
            <a:off x="838200" y="1600201"/>
            <a:ext cx="10515600" cy="4362450"/>
          </a:xfrm>
        </p:spPr>
        <p:txBody>
          <a:bodyPr>
            <a:normAutofit fontScale="92500" lnSpcReduction="20000"/>
          </a:bodyPr>
          <a:lstStyle/>
          <a:p>
            <a:endParaRPr lang="it-IT" sz="900" dirty="0" smtClean="0"/>
          </a:p>
          <a:p>
            <a:r>
              <a:rPr lang="it-IT" dirty="0" smtClean="0"/>
              <a:t>individuare </a:t>
            </a:r>
            <a:r>
              <a:rPr lang="it-IT" dirty="0"/>
              <a:t>le principali problematiche incontrate dalle donne straniere rispetto alle esigenze di conciliazione della vita familiare all’interno di contesti lavorativi diversi;</a:t>
            </a:r>
          </a:p>
          <a:p>
            <a:r>
              <a:rPr lang="it-IT" dirty="0" smtClean="0"/>
              <a:t>capire </a:t>
            </a:r>
            <a:r>
              <a:rPr lang="it-IT" dirty="0"/>
              <a:t>a quali servizi, aiuti e agevolazioni hanno fatto ricorso o di cui avrebbero bisogno per risolvere le difficoltà più impegnative;</a:t>
            </a:r>
          </a:p>
          <a:p>
            <a:r>
              <a:rPr lang="it-IT" dirty="0" smtClean="0"/>
              <a:t>indagare </a:t>
            </a:r>
            <a:r>
              <a:rPr lang="it-IT" dirty="0"/>
              <a:t>le modalità di condivisione del lavoro domestico e di cura all’interno del nucleo familiare in famiglie straniere con un regime di doppio </a:t>
            </a:r>
            <a:r>
              <a:rPr lang="it-IT" dirty="0" smtClean="0"/>
              <a:t>stipendio con riferimento a specifici </a:t>
            </a:r>
            <a:r>
              <a:rPr lang="it-IT" i="1" dirty="0" smtClean="0"/>
              <a:t>background</a:t>
            </a:r>
            <a:r>
              <a:rPr lang="it-IT" dirty="0" smtClean="0"/>
              <a:t> culturali;  </a:t>
            </a:r>
            <a:endParaRPr lang="it-IT" dirty="0"/>
          </a:p>
          <a:p>
            <a:r>
              <a:rPr lang="it-IT" dirty="0" smtClean="0"/>
              <a:t>conoscere </a:t>
            </a:r>
            <a:r>
              <a:rPr lang="it-IT" dirty="0"/>
              <a:t>le strategie messe in atto per cercare un equilibrio tra ambito lavorativo e familiare rispetto all’organizzazione del tempo; </a:t>
            </a:r>
          </a:p>
          <a:p>
            <a:r>
              <a:rPr lang="it-IT" dirty="0" smtClean="0"/>
              <a:t>raccogliere </a:t>
            </a:r>
            <a:r>
              <a:rPr lang="it-IT" dirty="0"/>
              <a:t>alcune proposte operative per contrastare gli ostacoli alla conciliazione.</a:t>
            </a:r>
          </a:p>
          <a:p>
            <a:endParaRPr lang="it-IT" dirty="0"/>
          </a:p>
        </p:txBody>
      </p:sp>
    </p:spTree>
    <p:extLst>
      <p:ext uri="{BB962C8B-B14F-4D97-AF65-F5344CB8AC3E}">
        <p14:creationId xmlns:p14="http://schemas.microsoft.com/office/powerpoint/2010/main" val="29879963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76962"/>
            <a:ext cx="5086350" cy="681037"/>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176962"/>
            <a:ext cx="5086350" cy="681038"/>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176962"/>
            <a:ext cx="2006600" cy="681038"/>
          </a:xfrm>
          <a:prstGeom prst="rect">
            <a:avLst/>
          </a:prstGeom>
        </p:spPr>
      </p:pic>
      <p:sp>
        <p:nvSpPr>
          <p:cNvPr id="2" name="Titolo 1"/>
          <p:cNvSpPr>
            <a:spLocks noGrp="1"/>
          </p:cNvSpPr>
          <p:nvPr>
            <p:ph type="title"/>
          </p:nvPr>
        </p:nvSpPr>
        <p:spPr>
          <a:xfrm>
            <a:off x="838200" y="365125"/>
            <a:ext cx="10515600" cy="1120775"/>
          </a:xfrm>
        </p:spPr>
        <p:txBody>
          <a:bodyPr>
            <a:normAutofit fontScale="90000"/>
          </a:bodyPr>
          <a:lstStyle/>
          <a:p>
            <a:pPr algn="ctr"/>
            <a:r>
              <a:rPr lang="it-IT" b="1" dirty="0" smtClean="0"/>
              <a:t/>
            </a:r>
            <a:br>
              <a:rPr lang="it-IT" b="1" dirty="0" smtClean="0"/>
            </a:br>
            <a:r>
              <a:rPr lang="it-IT" sz="6000" b="1" dirty="0" smtClean="0"/>
              <a:t>ARTICOLAZIONE </a:t>
            </a:r>
            <a:r>
              <a:rPr lang="it-IT" sz="6000" b="1" dirty="0"/>
              <a:t>DEI FOCUS GROUP</a:t>
            </a:r>
            <a:r>
              <a:rPr lang="it-IT" b="1" dirty="0"/>
              <a:t/>
            </a:r>
            <a:br>
              <a:rPr lang="it-IT" b="1" dirty="0"/>
            </a:br>
            <a:endParaRPr lang="it-IT" dirty="0"/>
          </a:p>
        </p:txBody>
      </p:sp>
      <p:sp>
        <p:nvSpPr>
          <p:cNvPr id="3" name="Segnaposto contenuto 2"/>
          <p:cNvSpPr>
            <a:spLocks noGrp="1"/>
          </p:cNvSpPr>
          <p:nvPr>
            <p:ph idx="1"/>
          </p:nvPr>
        </p:nvSpPr>
        <p:spPr/>
        <p:txBody>
          <a:bodyPr>
            <a:normAutofit lnSpcReduction="10000"/>
          </a:bodyPr>
          <a:lstStyle/>
          <a:p>
            <a:r>
              <a:rPr lang="it-IT" sz="3200" dirty="0" smtClean="0"/>
              <a:t>Criteri di selezione del gruppo di donne da coinvolgere:</a:t>
            </a:r>
          </a:p>
          <a:p>
            <a:pPr marL="0" indent="0">
              <a:buNone/>
            </a:pPr>
            <a:r>
              <a:rPr lang="it-IT" sz="3200" dirty="0" smtClean="0"/>
              <a:t>- Il paese di origine</a:t>
            </a:r>
            <a:r>
              <a:rPr lang="it-IT" sz="3200" dirty="0"/>
              <a:t>.</a:t>
            </a:r>
            <a:endParaRPr lang="it-IT" sz="3200" dirty="0" smtClean="0"/>
          </a:p>
          <a:p>
            <a:pPr marL="0" indent="0">
              <a:buNone/>
            </a:pPr>
            <a:r>
              <a:rPr lang="it-IT" sz="3200" dirty="0" smtClean="0"/>
              <a:t>- L’attività lavorativa.</a:t>
            </a:r>
          </a:p>
          <a:p>
            <a:pPr marL="0" indent="0">
              <a:buNone/>
            </a:pPr>
            <a:r>
              <a:rPr lang="it-IT" sz="3200" dirty="0" smtClean="0"/>
              <a:t>- La composizione del nucleo familiare.</a:t>
            </a:r>
          </a:p>
          <a:p>
            <a:endParaRPr lang="it-IT" sz="3200" dirty="0"/>
          </a:p>
          <a:p>
            <a:r>
              <a:rPr lang="it-IT" sz="3200" dirty="0" smtClean="0"/>
              <a:t>I tre focus </a:t>
            </a:r>
            <a:r>
              <a:rPr lang="it-IT" sz="3200" dirty="0" err="1" smtClean="0"/>
              <a:t>group</a:t>
            </a:r>
            <a:r>
              <a:rPr lang="it-IT" sz="3200" dirty="0" smtClean="0"/>
              <a:t> sono stati svolti tra maggio e luglio 2017.</a:t>
            </a:r>
          </a:p>
          <a:p>
            <a:pPr marL="0" indent="0">
              <a:buNone/>
            </a:pPr>
            <a:endParaRPr lang="it-IT" sz="3200" dirty="0"/>
          </a:p>
          <a:p>
            <a:r>
              <a:rPr lang="it-IT" sz="3200" dirty="0" smtClean="0"/>
              <a:t>Con una media di 5/6 partecipanti a incontro.</a:t>
            </a:r>
          </a:p>
          <a:p>
            <a:endParaRPr lang="it-IT" sz="3200" dirty="0"/>
          </a:p>
          <a:p>
            <a:endParaRPr lang="it-IT" sz="3200" dirty="0" smtClean="0"/>
          </a:p>
          <a:p>
            <a:endParaRPr lang="it-IT" sz="3200" dirty="0"/>
          </a:p>
        </p:txBody>
      </p:sp>
    </p:spTree>
    <p:extLst>
      <p:ext uri="{BB962C8B-B14F-4D97-AF65-F5344CB8AC3E}">
        <p14:creationId xmlns:p14="http://schemas.microsoft.com/office/powerpoint/2010/main" val="30419751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89662"/>
            <a:ext cx="5086350" cy="668337"/>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189662"/>
            <a:ext cx="5086350" cy="668338"/>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189662"/>
            <a:ext cx="2006600" cy="668338"/>
          </a:xfrm>
          <a:prstGeom prst="rect">
            <a:avLst/>
          </a:prstGeom>
        </p:spPr>
      </p:pic>
      <p:sp>
        <p:nvSpPr>
          <p:cNvPr id="2" name="Titolo 1"/>
          <p:cNvSpPr>
            <a:spLocks noGrp="1"/>
          </p:cNvSpPr>
          <p:nvPr>
            <p:ph type="title"/>
          </p:nvPr>
        </p:nvSpPr>
        <p:spPr/>
        <p:txBody>
          <a:bodyPr>
            <a:normAutofit/>
          </a:bodyPr>
          <a:lstStyle/>
          <a:p>
            <a:pPr algn="ctr"/>
            <a:r>
              <a:rPr lang="it-IT" sz="5400" b="1" dirty="0" smtClean="0"/>
              <a:t>CAMPIONE </a:t>
            </a:r>
            <a:r>
              <a:rPr lang="it-IT" sz="5400" b="1" dirty="0"/>
              <a:t>DEI FOCUS GROUP</a:t>
            </a:r>
            <a:endParaRPr lang="it-IT" sz="5400" dirty="0"/>
          </a:p>
        </p:txBody>
      </p:sp>
      <p:sp>
        <p:nvSpPr>
          <p:cNvPr id="3" name="Segnaposto contenuto 2"/>
          <p:cNvSpPr>
            <a:spLocks noGrp="1"/>
          </p:cNvSpPr>
          <p:nvPr>
            <p:ph idx="1"/>
          </p:nvPr>
        </p:nvSpPr>
        <p:spPr>
          <a:xfrm>
            <a:off x="838200" y="1838325"/>
            <a:ext cx="10515600" cy="4351338"/>
          </a:xfrm>
        </p:spPr>
        <p:txBody>
          <a:bodyPr>
            <a:normAutofit lnSpcReduction="10000"/>
          </a:bodyPr>
          <a:lstStyle/>
          <a:p>
            <a:r>
              <a:rPr lang="it-IT" dirty="0" smtClean="0">
                <a:solidFill>
                  <a:srgbClr val="C00000"/>
                </a:solidFill>
              </a:rPr>
              <a:t>Età </a:t>
            </a:r>
          </a:p>
          <a:p>
            <a:pPr marL="0" indent="0">
              <a:buNone/>
            </a:pPr>
            <a:r>
              <a:rPr lang="it-IT" sz="2600" dirty="0" smtClean="0"/>
              <a:t>Fascia di età presa in considerazione: da 30 a 45 anni (età media 38 anni)</a:t>
            </a:r>
          </a:p>
          <a:p>
            <a:pPr marL="0" indent="0">
              <a:buNone/>
            </a:pPr>
            <a:endParaRPr lang="it-IT" sz="800" dirty="0" smtClean="0"/>
          </a:p>
          <a:p>
            <a:r>
              <a:rPr lang="it-IT" dirty="0" smtClean="0">
                <a:solidFill>
                  <a:srgbClr val="C00000"/>
                </a:solidFill>
              </a:rPr>
              <a:t>Paese di provenienza</a:t>
            </a:r>
          </a:p>
          <a:p>
            <a:pPr marL="0" indent="0">
              <a:buNone/>
            </a:pPr>
            <a:r>
              <a:rPr lang="it-IT" sz="2600" dirty="0" smtClean="0"/>
              <a:t>Aree geografiche considerate: </a:t>
            </a:r>
          </a:p>
          <a:p>
            <a:pPr>
              <a:buFontTx/>
              <a:buChar char="-"/>
            </a:pPr>
            <a:r>
              <a:rPr lang="it-IT" sz="2600" dirty="0" smtClean="0"/>
              <a:t>Paesi del Maghreb: Marocco (5 donne); </a:t>
            </a:r>
          </a:p>
          <a:p>
            <a:pPr>
              <a:buFontTx/>
              <a:buChar char="-"/>
            </a:pPr>
            <a:r>
              <a:rPr lang="it-IT" sz="2600" dirty="0" smtClean="0"/>
              <a:t>Aree Africa Subsahariana: Camerun, Repubblica Democratica del Congo, Nigeria, Ghana (6 donne);</a:t>
            </a:r>
          </a:p>
          <a:p>
            <a:pPr>
              <a:buFontTx/>
              <a:buChar char="-"/>
            </a:pPr>
            <a:r>
              <a:rPr lang="it-IT" sz="2600" dirty="0" smtClean="0"/>
              <a:t>Paesi dell’Est europeo: Romania, Ucraina, </a:t>
            </a:r>
            <a:r>
              <a:rPr lang="it-IT" sz="2600" dirty="0"/>
              <a:t>R</a:t>
            </a:r>
            <a:r>
              <a:rPr lang="it-IT" sz="2600" dirty="0" smtClean="0"/>
              <a:t>ussia (3 donne);</a:t>
            </a:r>
          </a:p>
          <a:p>
            <a:pPr>
              <a:buFontTx/>
              <a:buChar char="-"/>
            </a:pPr>
            <a:r>
              <a:rPr lang="it-IT" sz="2600" dirty="0" smtClean="0"/>
              <a:t>Altro: Bangladesh/Brasile</a:t>
            </a:r>
            <a:r>
              <a:rPr lang="it-IT" sz="2600" dirty="0"/>
              <a:t> </a:t>
            </a:r>
            <a:r>
              <a:rPr lang="it-IT" sz="2600" dirty="0" smtClean="0"/>
              <a:t>(2 donne)</a:t>
            </a:r>
          </a:p>
        </p:txBody>
      </p:sp>
    </p:spTree>
    <p:extLst>
      <p:ext uri="{BB962C8B-B14F-4D97-AF65-F5344CB8AC3E}">
        <p14:creationId xmlns:p14="http://schemas.microsoft.com/office/powerpoint/2010/main" val="28624140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89662"/>
            <a:ext cx="5086350" cy="668337"/>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189662"/>
            <a:ext cx="5086350" cy="668338"/>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189662"/>
            <a:ext cx="2006600" cy="668338"/>
          </a:xfrm>
          <a:prstGeom prst="rect">
            <a:avLst/>
          </a:prstGeom>
        </p:spPr>
      </p:pic>
      <p:sp>
        <p:nvSpPr>
          <p:cNvPr id="2" name="Titolo 1"/>
          <p:cNvSpPr>
            <a:spLocks noGrp="1"/>
          </p:cNvSpPr>
          <p:nvPr>
            <p:ph type="title"/>
          </p:nvPr>
        </p:nvSpPr>
        <p:spPr/>
        <p:txBody>
          <a:bodyPr>
            <a:normAutofit/>
          </a:bodyPr>
          <a:lstStyle/>
          <a:p>
            <a:pPr algn="ctr"/>
            <a:r>
              <a:rPr lang="it-IT" sz="5400" b="1" dirty="0" smtClean="0"/>
              <a:t>CAMPIONE </a:t>
            </a:r>
            <a:r>
              <a:rPr lang="it-IT" sz="5400" b="1" dirty="0"/>
              <a:t>DEI FOCUS GROUP</a:t>
            </a:r>
            <a:endParaRPr lang="it-IT" sz="5400" dirty="0"/>
          </a:p>
        </p:txBody>
      </p:sp>
      <p:sp>
        <p:nvSpPr>
          <p:cNvPr id="3" name="Segnaposto contenuto 2"/>
          <p:cNvSpPr>
            <a:spLocks noGrp="1"/>
          </p:cNvSpPr>
          <p:nvPr>
            <p:ph idx="1"/>
          </p:nvPr>
        </p:nvSpPr>
        <p:spPr>
          <a:xfrm>
            <a:off x="838200" y="1511300"/>
            <a:ext cx="10515600" cy="4678363"/>
          </a:xfrm>
        </p:spPr>
        <p:txBody>
          <a:bodyPr>
            <a:normAutofit fontScale="85000" lnSpcReduction="10000"/>
          </a:bodyPr>
          <a:lstStyle/>
          <a:p>
            <a:r>
              <a:rPr lang="it-IT" dirty="0" smtClean="0">
                <a:solidFill>
                  <a:srgbClr val="C00000"/>
                </a:solidFill>
              </a:rPr>
              <a:t>Numero di figli</a:t>
            </a:r>
          </a:p>
          <a:p>
            <a:pPr>
              <a:buFontTx/>
              <a:buChar char="-"/>
            </a:pPr>
            <a:r>
              <a:rPr lang="it-IT" dirty="0" smtClean="0"/>
              <a:t>senza figli/e (3 donne)</a:t>
            </a:r>
          </a:p>
          <a:p>
            <a:pPr>
              <a:buFontTx/>
              <a:buChar char="-"/>
            </a:pPr>
            <a:r>
              <a:rPr lang="it-IT" dirty="0" smtClean="0"/>
              <a:t>un solo figlio/a (2 donne)</a:t>
            </a:r>
          </a:p>
          <a:p>
            <a:pPr>
              <a:buFontTx/>
              <a:buChar char="-"/>
            </a:pPr>
            <a:r>
              <a:rPr lang="it-IT" dirty="0" smtClean="0"/>
              <a:t>2/3 figli/e (11 donne)</a:t>
            </a:r>
          </a:p>
          <a:p>
            <a:pPr marL="0" indent="0">
              <a:buNone/>
            </a:pPr>
            <a:endParaRPr lang="it-IT" sz="900" dirty="0" smtClean="0"/>
          </a:p>
          <a:p>
            <a:r>
              <a:rPr lang="it-IT" dirty="0" smtClean="0">
                <a:solidFill>
                  <a:srgbClr val="C00000"/>
                </a:solidFill>
              </a:rPr>
              <a:t>Età di </a:t>
            </a:r>
            <a:r>
              <a:rPr lang="it-IT" dirty="0">
                <a:solidFill>
                  <a:srgbClr val="C00000"/>
                </a:solidFill>
              </a:rPr>
              <a:t>figli</a:t>
            </a:r>
          </a:p>
          <a:p>
            <a:pPr>
              <a:buFontTx/>
              <a:buChar char="-"/>
            </a:pPr>
            <a:r>
              <a:rPr lang="it-IT" dirty="0" smtClean="0"/>
              <a:t>Fascia 0-6  (35%); Fascia 7-11 (35%); Fascia 12-17 (20%); Fascia 18 e oltre (10%)</a:t>
            </a:r>
          </a:p>
          <a:p>
            <a:pPr>
              <a:buFontTx/>
              <a:buChar char="-"/>
            </a:pPr>
            <a:endParaRPr lang="it-IT" sz="1000" dirty="0" smtClean="0"/>
          </a:p>
          <a:p>
            <a:r>
              <a:rPr lang="it-IT" dirty="0" smtClean="0">
                <a:solidFill>
                  <a:srgbClr val="C00000"/>
                </a:solidFill>
              </a:rPr>
              <a:t>Livello di scolarizzazione</a:t>
            </a:r>
          </a:p>
          <a:p>
            <a:pPr marL="514350" indent="-514350">
              <a:buAutoNum type="alphaLcParenR"/>
            </a:pPr>
            <a:r>
              <a:rPr lang="it-IT" dirty="0"/>
              <a:t>chi ha frequentato scuola </a:t>
            </a:r>
            <a:r>
              <a:rPr lang="it-IT" dirty="0" smtClean="0"/>
              <a:t>elementare/media (2 donne)</a:t>
            </a:r>
            <a:endParaRPr lang="it-IT" dirty="0"/>
          </a:p>
          <a:p>
            <a:pPr marL="514350" indent="-514350">
              <a:buAutoNum type="alphaLcParenR"/>
            </a:pPr>
            <a:r>
              <a:rPr lang="it-IT" dirty="0"/>
              <a:t>chi ha studi superiori </a:t>
            </a:r>
            <a:r>
              <a:rPr lang="it-IT" dirty="0" smtClean="0"/>
              <a:t>(9 donne)</a:t>
            </a:r>
            <a:endParaRPr lang="it-IT" dirty="0"/>
          </a:p>
          <a:p>
            <a:pPr marL="514350" indent="-514350">
              <a:buAutoNum type="alphaLcParenR"/>
            </a:pPr>
            <a:r>
              <a:rPr lang="it-IT" dirty="0" smtClean="0"/>
              <a:t>chi ha studi universitari (5 donne)</a:t>
            </a:r>
          </a:p>
          <a:p>
            <a:pPr marL="0" indent="0">
              <a:buNone/>
            </a:pPr>
            <a:endParaRPr lang="it-IT" sz="800" dirty="0" smtClean="0">
              <a:solidFill>
                <a:srgbClr val="C00000"/>
              </a:solidFill>
            </a:endParaRPr>
          </a:p>
        </p:txBody>
      </p:sp>
    </p:spTree>
    <p:extLst>
      <p:ext uri="{BB962C8B-B14F-4D97-AF65-F5344CB8AC3E}">
        <p14:creationId xmlns:p14="http://schemas.microsoft.com/office/powerpoint/2010/main" val="42319924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89662"/>
            <a:ext cx="5086350" cy="668337"/>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189662"/>
            <a:ext cx="5086350" cy="668338"/>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189662"/>
            <a:ext cx="2006600" cy="668338"/>
          </a:xfrm>
          <a:prstGeom prst="rect">
            <a:avLst/>
          </a:prstGeom>
        </p:spPr>
      </p:pic>
      <p:sp>
        <p:nvSpPr>
          <p:cNvPr id="2" name="Titolo 1"/>
          <p:cNvSpPr>
            <a:spLocks noGrp="1"/>
          </p:cNvSpPr>
          <p:nvPr>
            <p:ph type="title"/>
          </p:nvPr>
        </p:nvSpPr>
        <p:spPr/>
        <p:txBody>
          <a:bodyPr>
            <a:normAutofit/>
          </a:bodyPr>
          <a:lstStyle/>
          <a:p>
            <a:pPr algn="ctr"/>
            <a:r>
              <a:rPr lang="it-IT" sz="5400" b="1" dirty="0" smtClean="0"/>
              <a:t>CAMPIONE </a:t>
            </a:r>
            <a:r>
              <a:rPr lang="it-IT" sz="5400" b="1" dirty="0"/>
              <a:t>DEI FOCUS GROUP</a:t>
            </a:r>
            <a:endParaRPr lang="it-IT" sz="5400" dirty="0"/>
          </a:p>
        </p:txBody>
      </p:sp>
      <p:sp>
        <p:nvSpPr>
          <p:cNvPr id="3" name="Segnaposto contenuto 2"/>
          <p:cNvSpPr>
            <a:spLocks noGrp="1"/>
          </p:cNvSpPr>
          <p:nvPr>
            <p:ph idx="1"/>
          </p:nvPr>
        </p:nvSpPr>
        <p:spPr>
          <a:xfrm>
            <a:off x="838200" y="1838325"/>
            <a:ext cx="10515600" cy="4351338"/>
          </a:xfrm>
        </p:spPr>
        <p:txBody>
          <a:bodyPr>
            <a:normAutofit/>
          </a:bodyPr>
          <a:lstStyle/>
          <a:p>
            <a:r>
              <a:rPr lang="it-IT" sz="3600" dirty="0" smtClean="0">
                <a:solidFill>
                  <a:srgbClr val="C00000"/>
                </a:solidFill>
              </a:rPr>
              <a:t>Tipologia di lavoro svolto</a:t>
            </a:r>
          </a:p>
          <a:p>
            <a:pPr marL="0" indent="0">
              <a:buNone/>
            </a:pPr>
            <a:endParaRPr lang="it-IT" sz="3600" dirty="0" smtClean="0">
              <a:solidFill>
                <a:srgbClr val="C00000"/>
              </a:solidFill>
            </a:endParaRPr>
          </a:p>
          <a:p>
            <a:pPr>
              <a:buFontTx/>
              <a:buChar char="-"/>
            </a:pPr>
            <a:r>
              <a:rPr lang="it-IT" dirty="0" smtClean="0"/>
              <a:t>Professione medica (2 donne)</a:t>
            </a:r>
          </a:p>
          <a:p>
            <a:pPr>
              <a:buFontTx/>
              <a:buChar char="-"/>
            </a:pPr>
            <a:r>
              <a:rPr lang="it-IT" dirty="0" smtClean="0"/>
              <a:t>Lavoratrici autonome/ libere professioniste (4 donne)</a:t>
            </a:r>
          </a:p>
          <a:p>
            <a:pPr>
              <a:buFontTx/>
              <a:buChar char="-"/>
            </a:pPr>
            <a:r>
              <a:rPr lang="it-IT" dirty="0" smtClean="0"/>
              <a:t>Impiegate (2 donne)</a:t>
            </a:r>
          </a:p>
          <a:p>
            <a:pPr>
              <a:buFontTx/>
              <a:buChar char="-"/>
            </a:pPr>
            <a:r>
              <a:rPr lang="it-IT" dirty="0" smtClean="0"/>
              <a:t>Assistenti domiciliari (6 donne)</a:t>
            </a:r>
          </a:p>
          <a:p>
            <a:pPr>
              <a:buFontTx/>
              <a:buChar char="-"/>
            </a:pPr>
            <a:r>
              <a:rPr lang="it-IT" dirty="0" smtClean="0"/>
              <a:t>Addette alle pulizie (2 donne)</a:t>
            </a:r>
          </a:p>
          <a:p>
            <a:pPr marL="0" indent="0">
              <a:buNone/>
            </a:pPr>
            <a:endParaRPr lang="it-IT" dirty="0" smtClean="0"/>
          </a:p>
          <a:p>
            <a:pPr marL="0" indent="0">
              <a:buNone/>
            </a:pPr>
            <a:endParaRPr lang="it-IT" sz="800" dirty="0" smtClean="0">
              <a:solidFill>
                <a:srgbClr val="C00000"/>
              </a:solidFill>
            </a:endParaRPr>
          </a:p>
        </p:txBody>
      </p:sp>
    </p:spTree>
    <p:extLst>
      <p:ext uri="{BB962C8B-B14F-4D97-AF65-F5344CB8AC3E}">
        <p14:creationId xmlns:p14="http://schemas.microsoft.com/office/powerpoint/2010/main" val="1116325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38900"/>
            <a:ext cx="5086350" cy="419100"/>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438900"/>
            <a:ext cx="5086350" cy="419100"/>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438900"/>
            <a:ext cx="2006600" cy="419099"/>
          </a:xfrm>
          <a:prstGeom prst="rect">
            <a:avLst/>
          </a:prstGeom>
        </p:spPr>
      </p:pic>
      <p:sp>
        <p:nvSpPr>
          <p:cNvPr id="2" name="Titolo 1"/>
          <p:cNvSpPr>
            <a:spLocks noGrp="1"/>
          </p:cNvSpPr>
          <p:nvPr>
            <p:ph type="title"/>
          </p:nvPr>
        </p:nvSpPr>
        <p:spPr/>
        <p:txBody>
          <a:bodyPr>
            <a:normAutofit/>
          </a:bodyPr>
          <a:lstStyle/>
          <a:p>
            <a:pPr algn="ctr"/>
            <a:r>
              <a:rPr lang="it-IT" sz="5400" b="1" dirty="0" smtClean="0"/>
              <a:t>LA RICERCA SUL CAMPO</a:t>
            </a:r>
            <a:endParaRPr lang="it-IT" sz="5400" b="1" dirty="0"/>
          </a:p>
        </p:txBody>
      </p:sp>
      <p:sp>
        <p:nvSpPr>
          <p:cNvPr id="3" name="Segnaposto contenuto 2"/>
          <p:cNvSpPr>
            <a:spLocks noGrp="1"/>
          </p:cNvSpPr>
          <p:nvPr>
            <p:ph idx="1"/>
          </p:nvPr>
        </p:nvSpPr>
        <p:spPr>
          <a:xfrm>
            <a:off x="838200" y="1825625"/>
            <a:ext cx="10515600" cy="4613274"/>
          </a:xfrm>
        </p:spPr>
        <p:txBody>
          <a:bodyPr>
            <a:normAutofit fontScale="85000" lnSpcReduction="20000"/>
          </a:bodyPr>
          <a:lstStyle/>
          <a:p>
            <a:r>
              <a:rPr lang="it-IT" dirty="0" smtClean="0">
                <a:solidFill>
                  <a:srgbClr val="C00000"/>
                </a:solidFill>
              </a:rPr>
              <a:t>DIFFICOLTA’</a:t>
            </a:r>
          </a:p>
          <a:p>
            <a:pPr marL="0" indent="0">
              <a:buNone/>
            </a:pPr>
            <a:r>
              <a:rPr lang="it-IT" sz="2600" dirty="0" smtClean="0"/>
              <a:t>L’organizzazione degli incontri ci racconta già qualche cosa della vita di queste donne: </a:t>
            </a:r>
          </a:p>
          <a:p>
            <a:pPr>
              <a:buFontTx/>
              <a:buChar char="-"/>
            </a:pPr>
            <a:r>
              <a:rPr lang="it-IT" sz="2600" dirty="0" smtClean="0"/>
              <a:t>Ritardi sull’orario di inizio.</a:t>
            </a:r>
          </a:p>
          <a:p>
            <a:pPr>
              <a:buFontTx/>
              <a:buChar char="-"/>
            </a:pPr>
            <a:r>
              <a:rPr lang="it-IT" sz="2600" dirty="0" smtClean="0"/>
              <a:t>Disdette all’ultimo momento causate da esigenze familiari di cura.</a:t>
            </a:r>
          </a:p>
          <a:p>
            <a:pPr>
              <a:buFontTx/>
              <a:buChar char="-"/>
            </a:pPr>
            <a:r>
              <a:rPr lang="it-IT" sz="2600" dirty="0" smtClean="0"/>
              <a:t>Donne che hanno portato con sé il/la figlio/a.</a:t>
            </a:r>
          </a:p>
          <a:p>
            <a:pPr marL="0" indent="0">
              <a:buNone/>
            </a:pPr>
            <a:endParaRPr lang="it-IT" sz="2600" dirty="0" smtClean="0"/>
          </a:p>
          <a:p>
            <a:r>
              <a:rPr lang="it-IT" dirty="0" smtClean="0">
                <a:solidFill>
                  <a:srgbClr val="C00000"/>
                </a:solidFill>
              </a:rPr>
              <a:t>DIMOSTRAZIONE DELL’INTERESSE</a:t>
            </a:r>
          </a:p>
          <a:p>
            <a:pPr>
              <a:buFontTx/>
              <a:buChar char="-"/>
            </a:pPr>
            <a:r>
              <a:rPr lang="it-IT" sz="2600" dirty="0" smtClean="0"/>
              <a:t>Voglia di esserci e esprimere la propria opinione su un tema sentito perché vissuto sulla propria pelle.</a:t>
            </a:r>
          </a:p>
          <a:p>
            <a:pPr>
              <a:buFontTx/>
              <a:buChar char="-"/>
            </a:pPr>
            <a:r>
              <a:rPr lang="it-IT" sz="2600" dirty="0" smtClean="0"/>
              <a:t>Autentico bisogno/esigenza di raccontare la propria esperienza, dimostrandosi orgogliose delle scelte fatte.</a:t>
            </a:r>
          </a:p>
          <a:p>
            <a:pPr>
              <a:buFontTx/>
              <a:buChar char="-"/>
            </a:pPr>
            <a:r>
              <a:rPr lang="it-IT" sz="2600" dirty="0" smtClean="0"/>
              <a:t>Durata degli incontri che si sono protratti ben oltre le due ore.</a:t>
            </a:r>
          </a:p>
          <a:p>
            <a:pPr>
              <a:buFontTx/>
              <a:buChar char="-"/>
            </a:pPr>
            <a:r>
              <a:rPr lang="it-IT" sz="2600" dirty="0" smtClean="0"/>
              <a:t>Ringraziamenti nei giorni successivi tramite mail e/o telefonate.</a:t>
            </a:r>
          </a:p>
          <a:p>
            <a:pPr>
              <a:buFontTx/>
              <a:buChar char="-"/>
            </a:pPr>
            <a:endParaRPr lang="it-IT" dirty="0"/>
          </a:p>
        </p:txBody>
      </p:sp>
    </p:spTree>
    <p:extLst>
      <p:ext uri="{BB962C8B-B14F-4D97-AF65-F5344CB8AC3E}">
        <p14:creationId xmlns:p14="http://schemas.microsoft.com/office/powerpoint/2010/main" val="25966618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8100"/>
            <a:ext cx="5086350" cy="469900"/>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388100"/>
            <a:ext cx="5086350" cy="469900"/>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388100"/>
            <a:ext cx="2006600" cy="469900"/>
          </a:xfrm>
          <a:prstGeom prst="rect">
            <a:avLst/>
          </a:prstGeom>
        </p:spPr>
      </p:pic>
      <p:sp>
        <p:nvSpPr>
          <p:cNvPr id="2" name="Titolo 1"/>
          <p:cNvSpPr>
            <a:spLocks noGrp="1"/>
          </p:cNvSpPr>
          <p:nvPr>
            <p:ph type="title"/>
          </p:nvPr>
        </p:nvSpPr>
        <p:spPr>
          <a:xfrm>
            <a:off x="839788" y="365125"/>
            <a:ext cx="10515600" cy="955675"/>
          </a:xfrm>
        </p:spPr>
        <p:txBody>
          <a:bodyPr/>
          <a:lstStyle/>
          <a:p>
            <a:pPr algn="ctr"/>
            <a:r>
              <a:rPr lang="it-IT" b="1" dirty="0" smtClean="0"/>
              <a:t>TEMI: IL LAVORO</a:t>
            </a:r>
            <a:endParaRPr lang="it-IT" b="1" dirty="0"/>
          </a:p>
        </p:txBody>
      </p:sp>
      <p:sp>
        <p:nvSpPr>
          <p:cNvPr id="3" name="Segnaposto testo 2"/>
          <p:cNvSpPr>
            <a:spLocks noGrp="1"/>
          </p:cNvSpPr>
          <p:nvPr>
            <p:ph type="body" idx="1"/>
          </p:nvPr>
        </p:nvSpPr>
        <p:spPr>
          <a:xfrm>
            <a:off x="839788" y="1681163"/>
            <a:ext cx="5157787" cy="388937"/>
          </a:xfrm>
        </p:spPr>
        <p:txBody>
          <a:bodyPr>
            <a:normAutofit lnSpcReduction="10000"/>
          </a:bodyPr>
          <a:lstStyle/>
          <a:p>
            <a:pPr algn="ctr"/>
            <a:r>
              <a:rPr lang="it-IT" dirty="0" smtClean="0"/>
              <a:t>PUNTI DI ATTENZIONE</a:t>
            </a:r>
            <a:endParaRPr lang="it-IT" dirty="0"/>
          </a:p>
        </p:txBody>
      </p:sp>
      <p:sp>
        <p:nvSpPr>
          <p:cNvPr id="5" name="Segnaposto contenuto 4"/>
          <p:cNvSpPr>
            <a:spLocks noGrp="1"/>
          </p:cNvSpPr>
          <p:nvPr>
            <p:ph sz="half" idx="2"/>
          </p:nvPr>
        </p:nvSpPr>
        <p:spPr>
          <a:xfrm>
            <a:off x="839788" y="2070100"/>
            <a:ext cx="5157787" cy="4119563"/>
          </a:xfrm>
        </p:spPr>
        <p:txBody>
          <a:bodyPr>
            <a:normAutofit fontScale="92500"/>
          </a:bodyPr>
          <a:lstStyle/>
          <a:p>
            <a:r>
              <a:rPr lang="it-IT" sz="2400" dirty="0" smtClean="0"/>
              <a:t>Stabilità lavorativa</a:t>
            </a:r>
          </a:p>
          <a:p>
            <a:endParaRPr lang="it-IT" sz="800" dirty="0"/>
          </a:p>
          <a:p>
            <a:r>
              <a:rPr lang="it-IT" sz="2400" dirty="0" smtClean="0"/>
              <a:t>Risparmio denaro / mandato del mantenimento della famiglia nel paese di origine</a:t>
            </a:r>
          </a:p>
          <a:p>
            <a:endParaRPr lang="it-IT" sz="800" dirty="0"/>
          </a:p>
          <a:p>
            <a:r>
              <a:rPr lang="it-IT" sz="2400" dirty="0" smtClean="0"/>
              <a:t>Non corrispondenza tra titolo di studio posseduto e la nuova esperienza lavorativa nel paese di approdo</a:t>
            </a:r>
          </a:p>
          <a:p>
            <a:endParaRPr lang="it-IT" sz="900" dirty="0" smtClean="0"/>
          </a:p>
          <a:p>
            <a:r>
              <a:rPr lang="it-IT" sz="2400" dirty="0" smtClean="0"/>
              <a:t>Realizzazione professionale, prospettive di avanzamento e ascesa sociale</a:t>
            </a:r>
          </a:p>
          <a:p>
            <a:endParaRPr lang="it-IT" dirty="0"/>
          </a:p>
        </p:txBody>
      </p:sp>
      <p:sp>
        <p:nvSpPr>
          <p:cNvPr id="7" name="Segnaposto testo 6"/>
          <p:cNvSpPr>
            <a:spLocks noGrp="1"/>
          </p:cNvSpPr>
          <p:nvPr>
            <p:ph type="body" sz="quarter" idx="3"/>
          </p:nvPr>
        </p:nvSpPr>
        <p:spPr>
          <a:xfrm>
            <a:off x="6172200" y="1681163"/>
            <a:ext cx="5183188" cy="388937"/>
          </a:xfrm>
        </p:spPr>
        <p:txBody>
          <a:bodyPr>
            <a:normAutofit fontScale="92500" lnSpcReduction="10000"/>
          </a:bodyPr>
          <a:lstStyle/>
          <a:p>
            <a:pPr algn="ctr"/>
            <a:r>
              <a:rPr lang="it-IT" i="1" dirty="0" smtClean="0"/>
              <a:t>TESTIMONIANZE</a:t>
            </a:r>
            <a:endParaRPr lang="it-IT" i="1" dirty="0"/>
          </a:p>
        </p:txBody>
      </p:sp>
      <p:sp>
        <p:nvSpPr>
          <p:cNvPr id="9" name="Segnaposto contenuto 8"/>
          <p:cNvSpPr>
            <a:spLocks noGrp="1"/>
          </p:cNvSpPr>
          <p:nvPr>
            <p:ph sz="quarter" idx="4"/>
          </p:nvPr>
        </p:nvSpPr>
        <p:spPr>
          <a:xfrm>
            <a:off x="6172200" y="2070100"/>
            <a:ext cx="5183188" cy="4119563"/>
          </a:xfrm>
        </p:spPr>
        <p:txBody>
          <a:bodyPr>
            <a:normAutofit lnSpcReduction="10000"/>
          </a:bodyPr>
          <a:lstStyle/>
          <a:p>
            <a:r>
              <a:rPr lang="it-IT" sz="1800" i="1" dirty="0" smtClean="0"/>
              <a:t>Perché </a:t>
            </a:r>
            <a:r>
              <a:rPr lang="it-IT" sz="1800" i="1" dirty="0"/>
              <a:t>giustamente uno immigra per migliorare il suo stato, però con solo tuo marito che lavora fai la vita peggiore di quella che </a:t>
            </a:r>
            <a:r>
              <a:rPr lang="it-IT" sz="1800" i="1" dirty="0" smtClean="0"/>
              <a:t>facevi…</a:t>
            </a:r>
          </a:p>
          <a:p>
            <a:endParaRPr lang="it-IT" sz="1800" i="1" dirty="0"/>
          </a:p>
          <a:p>
            <a:r>
              <a:rPr lang="it-IT" sz="1800" i="1" dirty="0" smtClean="0"/>
              <a:t>… ho fatto corsi universitari, corsi amministrativi, un po’ per cambiare la vita, per cercare di migliorarla, per me e soprattutto per mio figlio…</a:t>
            </a:r>
          </a:p>
          <a:p>
            <a:pPr marL="0" indent="0">
              <a:buNone/>
            </a:pPr>
            <a:endParaRPr lang="it-IT" sz="1800" i="1" dirty="0" smtClean="0"/>
          </a:p>
          <a:p>
            <a:r>
              <a:rPr lang="it-IT" sz="1800" i="1" dirty="0" smtClean="0"/>
              <a:t>Sono un’insegnante di danza classica, ho una scuola per conto io. Mi piace un sacco e faccio tutto il possibile per non ritornare a fare la cameriera, nonostante che è un lavoro rispettabile dopo quattordici anni ho detto basta: «vorrei provare a fare qualcosa che rispecchia la mia passione e i miei studi».</a:t>
            </a:r>
          </a:p>
          <a:p>
            <a:endParaRPr lang="it-IT" sz="2000" i="1" dirty="0"/>
          </a:p>
          <a:p>
            <a:endParaRPr lang="it-IT" sz="2000" i="1" dirty="0"/>
          </a:p>
        </p:txBody>
      </p:sp>
    </p:spTree>
    <p:extLst>
      <p:ext uri="{BB962C8B-B14F-4D97-AF65-F5344CB8AC3E}">
        <p14:creationId xmlns:p14="http://schemas.microsoft.com/office/powerpoint/2010/main" val="5465908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8100"/>
            <a:ext cx="5086350" cy="469900"/>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388100"/>
            <a:ext cx="5086350" cy="469900"/>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388100"/>
            <a:ext cx="2006600" cy="469900"/>
          </a:xfrm>
          <a:prstGeom prst="rect">
            <a:avLst/>
          </a:prstGeom>
        </p:spPr>
      </p:pic>
      <p:sp>
        <p:nvSpPr>
          <p:cNvPr id="2" name="Titolo 1"/>
          <p:cNvSpPr>
            <a:spLocks noGrp="1"/>
          </p:cNvSpPr>
          <p:nvPr>
            <p:ph type="title"/>
          </p:nvPr>
        </p:nvSpPr>
        <p:spPr>
          <a:xfrm>
            <a:off x="839788" y="365125"/>
            <a:ext cx="10515600" cy="777875"/>
          </a:xfrm>
        </p:spPr>
        <p:txBody>
          <a:bodyPr>
            <a:normAutofit/>
          </a:bodyPr>
          <a:lstStyle/>
          <a:p>
            <a:pPr algn="ctr"/>
            <a:r>
              <a:rPr lang="it-IT" sz="4000" b="1" dirty="0" smtClean="0"/>
              <a:t>TEMI: LA CURA DEI FIGLI</a:t>
            </a:r>
            <a:endParaRPr lang="it-IT" sz="4000" b="1" dirty="0"/>
          </a:p>
        </p:txBody>
      </p:sp>
      <p:sp>
        <p:nvSpPr>
          <p:cNvPr id="3" name="Segnaposto testo 2"/>
          <p:cNvSpPr>
            <a:spLocks noGrp="1"/>
          </p:cNvSpPr>
          <p:nvPr>
            <p:ph type="body" idx="1"/>
          </p:nvPr>
        </p:nvSpPr>
        <p:spPr>
          <a:xfrm>
            <a:off x="839788" y="1143001"/>
            <a:ext cx="5157787" cy="538162"/>
          </a:xfrm>
        </p:spPr>
        <p:txBody>
          <a:bodyPr>
            <a:normAutofit/>
          </a:bodyPr>
          <a:lstStyle/>
          <a:p>
            <a:pPr algn="ctr"/>
            <a:r>
              <a:rPr lang="it-IT" dirty="0" smtClean="0"/>
              <a:t>PUNTI DI ATTENZIONE</a:t>
            </a:r>
            <a:endParaRPr lang="it-IT" dirty="0"/>
          </a:p>
        </p:txBody>
      </p:sp>
      <p:sp>
        <p:nvSpPr>
          <p:cNvPr id="5" name="Segnaposto contenuto 4"/>
          <p:cNvSpPr>
            <a:spLocks noGrp="1"/>
          </p:cNvSpPr>
          <p:nvPr>
            <p:ph sz="half" idx="2"/>
          </p:nvPr>
        </p:nvSpPr>
        <p:spPr>
          <a:xfrm>
            <a:off x="839788" y="1879600"/>
            <a:ext cx="5157787" cy="4310063"/>
          </a:xfrm>
        </p:spPr>
        <p:txBody>
          <a:bodyPr>
            <a:normAutofit lnSpcReduction="10000"/>
          </a:bodyPr>
          <a:lstStyle/>
          <a:p>
            <a:r>
              <a:rPr lang="it-IT" dirty="0" smtClean="0"/>
              <a:t>Esperienza della maternità e discriminazioni.</a:t>
            </a:r>
          </a:p>
          <a:p>
            <a:endParaRPr lang="it-IT" sz="800" dirty="0"/>
          </a:p>
          <a:p>
            <a:r>
              <a:rPr lang="it-IT" dirty="0" smtClean="0"/>
              <a:t>Esperienza della maternità/Esperienza lavorativa: stress psicologico, sensi di colpa, rendimento lavorativo e paura di perdere il posto di lavoro.</a:t>
            </a:r>
          </a:p>
          <a:p>
            <a:endParaRPr lang="it-IT" sz="800" dirty="0" smtClean="0"/>
          </a:p>
          <a:p>
            <a:r>
              <a:rPr lang="it-IT" dirty="0" smtClean="0"/>
              <a:t>Età dei figli/e: esigenze differenti e trasformazione delle risorse messe in campo.</a:t>
            </a:r>
            <a:endParaRPr lang="it-IT" dirty="0"/>
          </a:p>
        </p:txBody>
      </p:sp>
      <p:sp>
        <p:nvSpPr>
          <p:cNvPr id="7" name="Segnaposto testo 6"/>
          <p:cNvSpPr>
            <a:spLocks noGrp="1"/>
          </p:cNvSpPr>
          <p:nvPr>
            <p:ph type="body" sz="quarter" idx="3"/>
          </p:nvPr>
        </p:nvSpPr>
        <p:spPr>
          <a:xfrm>
            <a:off x="6172200" y="1143000"/>
            <a:ext cx="5183188" cy="538163"/>
          </a:xfrm>
        </p:spPr>
        <p:txBody>
          <a:bodyPr/>
          <a:lstStyle/>
          <a:p>
            <a:pPr algn="ctr"/>
            <a:r>
              <a:rPr lang="it-IT" i="1" dirty="0" smtClean="0"/>
              <a:t>TESTIMONIANZE</a:t>
            </a:r>
            <a:endParaRPr lang="it-IT" i="1" dirty="0"/>
          </a:p>
        </p:txBody>
      </p:sp>
      <p:sp>
        <p:nvSpPr>
          <p:cNvPr id="9" name="Segnaposto contenuto 8"/>
          <p:cNvSpPr>
            <a:spLocks noGrp="1"/>
          </p:cNvSpPr>
          <p:nvPr>
            <p:ph sz="quarter" idx="4"/>
          </p:nvPr>
        </p:nvSpPr>
        <p:spPr>
          <a:xfrm>
            <a:off x="6172200" y="1879600"/>
            <a:ext cx="5183188" cy="4310063"/>
          </a:xfrm>
        </p:spPr>
        <p:txBody>
          <a:bodyPr>
            <a:normAutofit lnSpcReduction="10000"/>
          </a:bodyPr>
          <a:lstStyle/>
          <a:p>
            <a:r>
              <a:rPr lang="it-IT" sz="1800" i="1" dirty="0"/>
              <a:t>… in un turno della settimana devo fare almeno un turno di 12 ore quindi stare in ospedale dalle 8.00 di mattina alle 8.00 di sera, per una mamma… prima di andare… cioè addirittura a volte in sala operatoria sono lì… se va tutto bene… se è tutto tranquillo… penso già alla cena, penso già a cosa devo fare… è una cosa incredibile, la mente della donna è una mente cioè… è un computer, è più che un </a:t>
            </a:r>
            <a:r>
              <a:rPr lang="it-IT" sz="1800" i="1" dirty="0" smtClean="0"/>
              <a:t>computer</a:t>
            </a:r>
            <a:r>
              <a:rPr lang="it-IT" sz="1800" i="1" dirty="0"/>
              <a:t>! </a:t>
            </a:r>
            <a:endParaRPr lang="it-IT" sz="1800" i="1" dirty="0" smtClean="0"/>
          </a:p>
          <a:p>
            <a:r>
              <a:rPr lang="it-IT" sz="1800" i="1" dirty="0" smtClean="0"/>
              <a:t>La difficoltà vera e propria è quando sono piccolini perché e veramente dura, perché non hai nessuno. </a:t>
            </a:r>
            <a:r>
              <a:rPr lang="it-IT" sz="1800" i="1" dirty="0"/>
              <a:t>O</a:t>
            </a:r>
            <a:r>
              <a:rPr lang="it-IT" sz="1800" i="1" dirty="0" smtClean="0"/>
              <a:t>ppure </a:t>
            </a:r>
            <a:r>
              <a:rPr lang="it-IT" sz="1800" i="1" dirty="0"/>
              <a:t>quando sono ammalati, perché non è soltanto il fatto delle ferie o delle vacanze estive, </a:t>
            </a:r>
            <a:r>
              <a:rPr lang="it-IT" sz="1800" i="1" dirty="0" smtClean="0"/>
              <a:t>c’è </a:t>
            </a:r>
            <a:r>
              <a:rPr lang="it-IT" sz="1800" i="1" dirty="0"/>
              <a:t>anche quando si ammalano perché se sei in regola non puoi tutte le volte stare a casa perché il figlio è ammalato, nessuno ti prende poi alla fine a </a:t>
            </a:r>
            <a:r>
              <a:rPr lang="it-IT" sz="1800" i="1" dirty="0" smtClean="0"/>
              <a:t>lavorare, e </a:t>
            </a:r>
            <a:r>
              <a:rPr lang="it-IT" sz="1800" i="1" dirty="0"/>
              <a:t>quindi devi sempre cercare di tamponare questi momenti… </a:t>
            </a:r>
          </a:p>
        </p:txBody>
      </p:sp>
    </p:spTree>
    <p:extLst>
      <p:ext uri="{BB962C8B-B14F-4D97-AF65-F5344CB8AC3E}">
        <p14:creationId xmlns:p14="http://schemas.microsoft.com/office/powerpoint/2010/main" val="8977549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8100"/>
            <a:ext cx="5086350" cy="469900"/>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388100"/>
            <a:ext cx="5086350" cy="469900"/>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388100"/>
            <a:ext cx="2006600" cy="469900"/>
          </a:xfrm>
          <a:prstGeom prst="rect">
            <a:avLst/>
          </a:prstGeom>
        </p:spPr>
      </p:pic>
      <p:sp>
        <p:nvSpPr>
          <p:cNvPr id="2" name="Titolo 1"/>
          <p:cNvSpPr>
            <a:spLocks noGrp="1"/>
          </p:cNvSpPr>
          <p:nvPr>
            <p:ph type="title"/>
          </p:nvPr>
        </p:nvSpPr>
        <p:spPr/>
        <p:txBody>
          <a:bodyPr>
            <a:normAutofit/>
          </a:bodyPr>
          <a:lstStyle/>
          <a:p>
            <a:pPr algn="ctr"/>
            <a:r>
              <a:rPr lang="it-IT" sz="3600" b="1" dirty="0" smtClean="0"/>
              <a:t>NUOVI EQUILIBRI FAMILIARI: </a:t>
            </a:r>
            <a:br>
              <a:rPr lang="it-IT" sz="3600" b="1" dirty="0" smtClean="0"/>
            </a:br>
            <a:r>
              <a:rPr lang="it-IT" sz="3600" b="1" dirty="0" smtClean="0"/>
              <a:t>LA SFIDA CULTURALE</a:t>
            </a:r>
            <a:endParaRPr lang="it-IT" sz="3600" b="1" dirty="0"/>
          </a:p>
        </p:txBody>
      </p:sp>
      <p:sp>
        <p:nvSpPr>
          <p:cNvPr id="3" name="Segnaposto testo 2"/>
          <p:cNvSpPr>
            <a:spLocks noGrp="1"/>
          </p:cNvSpPr>
          <p:nvPr>
            <p:ph type="body" idx="1"/>
          </p:nvPr>
        </p:nvSpPr>
        <p:spPr>
          <a:xfrm>
            <a:off x="839788" y="1681163"/>
            <a:ext cx="5157787" cy="465137"/>
          </a:xfrm>
        </p:spPr>
        <p:txBody>
          <a:bodyPr/>
          <a:lstStyle/>
          <a:p>
            <a:pPr algn="ctr"/>
            <a:r>
              <a:rPr lang="it-IT" dirty="0" smtClean="0"/>
              <a:t>PUNTI DI ATTENZIONE</a:t>
            </a:r>
            <a:endParaRPr lang="it-IT" dirty="0"/>
          </a:p>
        </p:txBody>
      </p:sp>
      <p:sp>
        <p:nvSpPr>
          <p:cNvPr id="5" name="Segnaposto contenuto 4"/>
          <p:cNvSpPr>
            <a:spLocks noGrp="1"/>
          </p:cNvSpPr>
          <p:nvPr>
            <p:ph sz="half" idx="2"/>
          </p:nvPr>
        </p:nvSpPr>
        <p:spPr>
          <a:xfrm>
            <a:off x="839788" y="2146300"/>
            <a:ext cx="5157787" cy="4241800"/>
          </a:xfrm>
        </p:spPr>
        <p:txBody>
          <a:bodyPr>
            <a:normAutofit fontScale="92500" lnSpcReduction="10000"/>
          </a:bodyPr>
          <a:lstStyle/>
          <a:p>
            <a:r>
              <a:rPr lang="it-IT" dirty="0" smtClean="0"/>
              <a:t>Ingresso femminile nel mercato del lavoro e rinegoziazione delle responsabilità all’interno della coppia.</a:t>
            </a:r>
          </a:p>
          <a:p>
            <a:endParaRPr lang="it-IT" dirty="0" smtClean="0"/>
          </a:p>
          <a:p>
            <a:r>
              <a:rPr lang="it-IT" dirty="0" smtClean="0"/>
              <a:t>Destrutturazione di modelli familiari interiorizzati.</a:t>
            </a:r>
          </a:p>
          <a:p>
            <a:endParaRPr lang="it-IT" dirty="0"/>
          </a:p>
          <a:p>
            <a:r>
              <a:rPr lang="it-IT" dirty="0" smtClean="0"/>
              <a:t>Ruoli di genere: differenze e analogie tra latitudini e classi sociali</a:t>
            </a:r>
            <a:endParaRPr lang="it-IT" dirty="0"/>
          </a:p>
        </p:txBody>
      </p:sp>
      <p:sp>
        <p:nvSpPr>
          <p:cNvPr id="7" name="Segnaposto testo 6"/>
          <p:cNvSpPr>
            <a:spLocks noGrp="1"/>
          </p:cNvSpPr>
          <p:nvPr>
            <p:ph type="body" sz="quarter" idx="3"/>
          </p:nvPr>
        </p:nvSpPr>
        <p:spPr>
          <a:xfrm>
            <a:off x="6172200" y="1681163"/>
            <a:ext cx="5183188" cy="465137"/>
          </a:xfrm>
        </p:spPr>
        <p:txBody>
          <a:bodyPr/>
          <a:lstStyle/>
          <a:p>
            <a:pPr algn="ctr"/>
            <a:r>
              <a:rPr lang="it-IT" i="1" dirty="0" smtClean="0"/>
              <a:t>TESTIMONIANZE</a:t>
            </a:r>
            <a:endParaRPr lang="it-IT" i="1" dirty="0"/>
          </a:p>
        </p:txBody>
      </p:sp>
      <p:sp>
        <p:nvSpPr>
          <p:cNvPr id="9" name="Segnaposto contenuto 8"/>
          <p:cNvSpPr>
            <a:spLocks noGrp="1"/>
          </p:cNvSpPr>
          <p:nvPr>
            <p:ph sz="quarter" idx="4"/>
          </p:nvPr>
        </p:nvSpPr>
        <p:spPr>
          <a:xfrm>
            <a:off x="6172200" y="2146300"/>
            <a:ext cx="5183188" cy="4241800"/>
          </a:xfrm>
        </p:spPr>
        <p:txBody>
          <a:bodyPr>
            <a:normAutofit fontScale="47500" lnSpcReduction="20000"/>
          </a:bodyPr>
          <a:lstStyle/>
          <a:p>
            <a:pPr marL="0" indent="0">
              <a:buNone/>
            </a:pPr>
            <a:endParaRPr lang="it-IT" sz="1700" i="1" dirty="0" smtClean="0"/>
          </a:p>
          <a:p>
            <a:pPr marL="0" indent="0">
              <a:buNone/>
            </a:pPr>
            <a:r>
              <a:rPr lang="it-IT" sz="4200" i="1" dirty="0" smtClean="0"/>
              <a:t>L’uomo </a:t>
            </a:r>
            <a:r>
              <a:rPr lang="it-IT" sz="4200" i="1" dirty="0"/>
              <a:t>è l’uomo, l’uomo africano, di solito, non fa praticamente </a:t>
            </a:r>
            <a:r>
              <a:rPr lang="it-IT" sz="4200" i="1" dirty="0" smtClean="0"/>
              <a:t>niente. Se </a:t>
            </a:r>
            <a:r>
              <a:rPr lang="it-IT" sz="4200" i="1" dirty="0"/>
              <a:t>mio padre vedeva mio fratello in cucina era una vergogna, una cosa che proprio non si può! </a:t>
            </a:r>
            <a:r>
              <a:rPr lang="it-IT" sz="4200" i="1" dirty="0" smtClean="0"/>
              <a:t>Anche </a:t>
            </a:r>
            <a:r>
              <a:rPr lang="it-IT" sz="4200" i="1" dirty="0"/>
              <a:t>mio marito è del Camerun ed è cresciuto con questa mentalità. Ma quando vieni qua a studiare ti confronti con una mentalità diversa: lui ha studiato </a:t>
            </a:r>
            <a:r>
              <a:rPr lang="it-IT" sz="4200" i="1" dirty="0" smtClean="0"/>
              <a:t>qua e </a:t>
            </a:r>
            <a:r>
              <a:rPr lang="it-IT" sz="4200" i="1" dirty="0"/>
              <a:t>stando presso la casa dello studente doveva arrangiarsi da solo, poi da sposati voleva praticamente… perché è una cosa che rimane nella memoria, quindi, voleva riprendere la memoria, le abitudini del Camerun, la moglie che fa questo, la moglie che fa quello. No. Ci siamo messi lì, no, non può funzionare così, lavoro anche io, lavoro fuori e lavoro dentro, o faccio il medico o faccio anche la casalinga, lo faccio anche volentieri, però da sola non ce la posso fare. </a:t>
            </a:r>
          </a:p>
        </p:txBody>
      </p:sp>
    </p:spTree>
    <p:extLst>
      <p:ext uri="{BB962C8B-B14F-4D97-AF65-F5344CB8AC3E}">
        <p14:creationId xmlns:p14="http://schemas.microsoft.com/office/powerpoint/2010/main" val="1663950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8100"/>
            <a:ext cx="5086350" cy="469900"/>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388100"/>
            <a:ext cx="5086350" cy="469900"/>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388100"/>
            <a:ext cx="2006600" cy="469900"/>
          </a:xfrm>
          <a:prstGeom prst="rect">
            <a:avLst/>
          </a:prstGeom>
        </p:spPr>
      </p:pic>
      <p:sp>
        <p:nvSpPr>
          <p:cNvPr id="2" name="Titolo 1"/>
          <p:cNvSpPr>
            <a:spLocks noGrp="1"/>
          </p:cNvSpPr>
          <p:nvPr>
            <p:ph type="title"/>
          </p:nvPr>
        </p:nvSpPr>
        <p:spPr/>
        <p:txBody>
          <a:bodyPr>
            <a:normAutofit/>
          </a:bodyPr>
          <a:lstStyle/>
          <a:p>
            <a:pPr algn="ctr"/>
            <a:r>
              <a:rPr lang="it-IT" sz="3200" b="1" dirty="0" smtClean="0"/>
              <a:t>QUALI STRATEGIE? </a:t>
            </a:r>
            <a:br>
              <a:rPr lang="it-IT" sz="3200" b="1" dirty="0" smtClean="0"/>
            </a:br>
            <a:r>
              <a:rPr lang="it-IT" sz="3200" b="1" dirty="0" smtClean="0"/>
              <a:t>RISORSE FORMALI E INFORMALI PER LA CONCILIAZIONE</a:t>
            </a:r>
            <a:endParaRPr lang="it-IT" sz="3200" b="1" dirty="0"/>
          </a:p>
        </p:txBody>
      </p:sp>
      <p:sp>
        <p:nvSpPr>
          <p:cNvPr id="3" name="Segnaposto testo 2"/>
          <p:cNvSpPr>
            <a:spLocks noGrp="1"/>
          </p:cNvSpPr>
          <p:nvPr>
            <p:ph type="body" idx="1"/>
          </p:nvPr>
        </p:nvSpPr>
        <p:spPr>
          <a:xfrm>
            <a:off x="839788" y="1681163"/>
            <a:ext cx="5157787" cy="414337"/>
          </a:xfrm>
        </p:spPr>
        <p:txBody>
          <a:bodyPr>
            <a:normAutofit lnSpcReduction="10000"/>
          </a:bodyPr>
          <a:lstStyle/>
          <a:p>
            <a:pPr algn="ctr"/>
            <a:r>
              <a:rPr lang="it-IT" dirty="0" smtClean="0"/>
              <a:t>Punti di attenzione</a:t>
            </a:r>
            <a:endParaRPr lang="it-IT" dirty="0"/>
          </a:p>
        </p:txBody>
      </p:sp>
      <p:sp>
        <p:nvSpPr>
          <p:cNvPr id="5" name="Segnaposto contenuto 4"/>
          <p:cNvSpPr>
            <a:spLocks noGrp="1"/>
          </p:cNvSpPr>
          <p:nvPr>
            <p:ph sz="half" idx="2"/>
          </p:nvPr>
        </p:nvSpPr>
        <p:spPr>
          <a:xfrm>
            <a:off x="839788" y="2095500"/>
            <a:ext cx="5157787" cy="4094163"/>
          </a:xfrm>
        </p:spPr>
        <p:txBody>
          <a:bodyPr>
            <a:normAutofit lnSpcReduction="10000"/>
          </a:bodyPr>
          <a:lstStyle/>
          <a:p>
            <a:r>
              <a:rPr lang="it-IT" sz="2400" dirty="0" smtClean="0"/>
              <a:t>Diversità tra percorsi migratori e vissuti personali: </a:t>
            </a:r>
          </a:p>
          <a:p>
            <a:pPr>
              <a:buFontTx/>
              <a:buChar char="-"/>
            </a:pPr>
            <a:r>
              <a:rPr lang="it-IT" sz="2400" dirty="0" smtClean="0"/>
              <a:t>assenza della rete familiare</a:t>
            </a:r>
          </a:p>
          <a:p>
            <a:pPr>
              <a:buFontTx/>
              <a:buChar char="-"/>
            </a:pPr>
            <a:r>
              <a:rPr lang="it-IT" sz="2400" dirty="0" smtClean="0"/>
              <a:t>condizione di chi ha con sé la propria famiglia di origine </a:t>
            </a:r>
          </a:p>
          <a:p>
            <a:pPr>
              <a:buFontTx/>
              <a:buChar char="-"/>
            </a:pPr>
            <a:r>
              <a:rPr lang="it-IT" sz="2400" dirty="0" smtClean="0"/>
              <a:t>situazione delle famiglie miste</a:t>
            </a:r>
          </a:p>
          <a:p>
            <a:pPr>
              <a:buFontTx/>
              <a:buChar char="-"/>
            </a:pPr>
            <a:endParaRPr lang="it-IT" sz="800" dirty="0" smtClean="0"/>
          </a:p>
          <a:p>
            <a:r>
              <a:rPr lang="it-IT" sz="2400" dirty="0" smtClean="0"/>
              <a:t>Supporto </a:t>
            </a:r>
            <a:r>
              <a:rPr lang="it-IT" sz="2400" dirty="0"/>
              <a:t>della rete </a:t>
            </a:r>
            <a:r>
              <a:rPr lang="it-IT" sz="2400" dirty="0" smtClean="0"/>
              <a:t>amicale e aiuto reciproco tra mamme.</a:t>
            </a:r>
          </a:p>
          <a:p>
            <a:r>
              <a:rPr lang="it-IT" sz="2400" dirty="0" smtClean="0"/>
              <a:t>Buona conoscenza dei servizi territoriali per l’infanzia.</a:t>
            </a:r>
            <a:endParaRPr lang="it-IT" sz="2400" dirty="0"/>
          </a:p>
          <a:p>
            <a:pPr>
              <a:buFontTx/>
              <a:buChar char="-"/>
            </a:pPr>
            <a:endParaRPr lang="it-IT" dirty="0"/>
          </a:p>
        </p:txBody>
      </p:sp>
      <p:sp>
        <p:nvSpPr>
          <p:cNvPr id="7" name="Segnaposto testo 6"/>
          <p:cNvSpPr>
            <a:spLocks noGrp="1"/>
          </p:cNvSpPr>
          <p:nvPr>
            <p:ph type="body" sz="quarter" idx="3"/>
          </p:nvPr>
        </p:nvSpPr>
        <p:spPr>
          <a:xfrm>
            <a:off x="6172200" y="1681163"/>
            <a:ext cx="5183188" cy="414337"/>
          </a:xfrm>
        </p:spPr>
        <p:txBody>
          <a:bodyPr>
            <a:normAutofit lnSpcReduction="10000"/>
          </a:bodyPr>
          <a:lstStyle/>
          <a:p>
            <a:pPr algn="ctr"/>
            <a:r>
              <a:rPr lang="it-IT" i="1" dirty="0" smtClean="0"/>
              <a:t>Testimonianze</a:t>
            </a:r>
            <a:endParaRPr lang="it-IT" i="1" dirty="0"/>
          </a:p>
        </p:txBody>
      </p:sp>
      <p:sp>
        <p:nvSpPr>
          <p:cNvPr id="9" name="Segnaposto contenuto 8"/>
          <p:cNvSpPr>
            <a:spLocks noGrp="1"/>
          </p:cNvSpPr>
          <p:nvPr>
            <p:ph sz="quarter" idx="4"/>
          </p:nvPr>
        </p:nvSpPr>
        <p:spPr>
          <a:xfrm>
            <a:off x="6172200" y="2095500"/>
            <a:ext cx="5183188" cy="4094163"/>
          </a:xfrm>
        </p:spPr>
        <p:txBody>
          <a:bodyPr>
            <a:normAutofit/>
          </a:bodyPr>
          <a:lstStyle/>
          <a:p>
            <a:r>
              <a:rPr lang="it-IT" sz="1800" i="1" dirty="0"/>
              <a:t>La differenza è che nel mio paese c’è la mamma, nonni, nonne, le zie, i cugini, che ti danno una mano, hai sempre qualcuno, anche la vicina di casa… ma qua devi cercare di </a:t>
            </a:r>
            <a:r>
              <a:rPr lang="it-IT" sz="1800" i="1" dirty="0" smtClean="0"/>
              <a:t>lasciare </a:t>
            </a:r>
            <a:r>
              <a:rPr lang="it-IT" sz="1800" i="1" dirty="0"/>
              <a:t>qualcosa </a:t>
            </a:r>
            <a:r>
              <a:rPr lang="it-IT" sz="1800" i="1" dirty="0" smtClean="0"/>
              <a:t>per </a:t>
            </a:r>
            <a:r>
              <a:rPr lang="it-IT" sz="1800" i="1" dirty="0"/>
              <a:t>stare con tuo figlio… </a:t>
            </a:r>
            <a:endParaRPr lang="it-IT" sz="1800" i="1" dirty="0" smtClean="0"/>
          </a:p>
          <a:p>
            <a:r>
              <a:rPr lang="it-IT" sz="1800" i="1" dirty="0" smtClean="0"/>
              <a:t>Ogni tanto abbiamo un parente che viene in casa, adesso per esempio ho la fortuna di avere qua mia suocera per un po’ di tempo quindi ci dà una mano.</a:t>
            </a:r>
          </a:p>
          <a:p>
            <a:r>
              <a:rPr lang="it-IT" sz="1800" i="1" dirty="0" smtClean="0"/>
              <a:t>… ma la mia fortuna è stata quella di avere abitato insieme ai miei suoceri, noi di sopra, loro di sotto, perciò ho avuto un occhio…</a:t>
            </a:r>
          </a:p>
          <a:p>
            <a:r>
              <a:rPr lang="it-IT" sz="1800" i="1" dirty="0" smtClean="0"/>
              <a:t>La situazione nostra ha qualche tassello in più ma molte mamme sono nella nostra stessa situazione, anche di italiani, hanno gli stessi problemi…</a:t>
            </a:r>
            <a:endParaRPr lang="it-IT" sz="1800" i="1" dirty="0"/>
          </a:p>
        </p:txBody>
      </p:sp>
    </p:spTree>
    <p:extLst>
      <p:ext uri="{BB962C8B-B14F-4D97-AF65-F5344CB8AC3E}">
        <p14:creationId xmlns:p14="http://schemas.microsoft.com/office/powerpoint/2010/main" val="3856819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176963"/>
            <a:ext cx="4984750" cy="681036"/>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176962"/>
            <a:ext cx="5086350" cy="681037"/>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176962"/>
            <a:ext cx="2006600" cy="681038"/>
          </a:xfrm>
          <a:prstGeom prst="rect">
            <a:avLst/>
          </a:prstGeom>
        </p:spPr>
      </p:pic>
      <p:sp>
        <p:nvSpPr>
          <p:cNvPr id="9" name="Titolo 8"/>
          <p:cNvSpPr>
            <a:spLocks noGrp="1"/>
          </p:cNvSpPr>
          <p:nvPr>
            <p:ph type="title"/>
          </p:nvPr>
        </p:nvSpPr>
        <p:spPr/>
        <p:txBody>
          <a:bodyPr>
            <a:normAutofit/>
          </a:bodyPr>
          <a:lstStyle/>
          <a:p>
            <a:pPr algn="ctr"/>
            <a:r>
              <a:rPr lang="it-IT" sz="4000" b="1" i="1" dirty="0">
                <a:latin typeface="Calibri Light" panose="020F0302020204030204" pitchFamily="34" charset="0"/>
                <a:cs typeface="Calibri Light" panose="020F0302020204030204" pitchFamily="34" charset="0"/>
              </a:rPr>
              <a:t>Uguali e diverse: conciliazione tempi di vita e di lavoro per le donne «non italiane».</a:t>
            </a:r>
            <a:endParaRPr lang="it-IT" sz="4000" i="1" dirty="0">
              <a:latin typeface="Calibri Light" panose="020F0302020204030204" pitchFamily="34" charset="0"/>
              <a:cs typeface="Calibri Light" panose="020F0302020204030204" pitchFamily="34" charset="0"/>
            </a:endParaRPr>
          </a:p>
        </p:txBody>
      </p:sp>
      <p:sp>
        <p:nvSpPr>
          <p:cNvPr id="11" name="Segnaposto contenuto 10"/>
          <p:cNvSpPr>
            <a:spLocks noGrp="1"/>
          </p:cNvSpPr>
          <p:nvPr>
            <p:ph idx="1"/>
          </p:nvPr>
        </p:nvSpPr>
        <p:spPr/>
        <p:txBody>
          <a:bodyPr/>
          <a:lstStyle/>
          <a:p>
            <a:endParaRPr lang="it-IT" dirty="0" smtClean="0"/>
          </a:p>
          <a:p>
            <a:r>
              <a:rPr lang="it-IT" sz="3200" dirty="0" smtClean="0"/>
              <a:t>DONNE STRANIERE</a:t>
            </a:r>
            <a:endParaRPr lang="it-IT" sz="3200" dirty="0"/>
          </a:p>
          <a:p>
            <a:r>
              <a:rPr lang="it-IT" sz="3200" dirty="0" smtClean="0"/>
              <a:t>DONNE MIGRANTI</a:t>
            </a:r>
          </a:p>
          <a:p>
            <a:r>
              <a:rPr lang="it-IT" sz="3200" dirty="0" smtClean="0"/>
              <a:t>DONNE IMMIGRATE</a:t>
            </a:r>
          </a:p>
          <a:p>
            <a:r>
              <a:rPr lang="it-IT" sz="3200" dirty="0" smtClean="0"/>
              <a:t>DONNE PROVENIENTI DA…</a:t>
            </a:r>
          </a:p>
          <a:p>
            <a:r>
              <a:rPr lang="it-IT" sz="3200" dirty="0" smtClean="0"/>
              <a:t>DONNE ORIGINARIE DI…</a:t>
            </a:r>
            <a:endParaRPr lang="it-IT" sz="3200" dirty="0"/>
          </a:p>
          <a:p>
            <a:endParaRPr lang="it-IT" dirty="0"/>
          </a:p>
        </p:txBody>
      </p:sp>
    </p:spTree>
    <p:extLst>
      <p:ext uri="{BB962C8B-B14F-4D97-AF65-F5344CB8AC3E}">
        <p14:creationId xmlns:p14="http://schemas.microsoft.com/office/powerpoint/2010/main" val="951744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8100"/>
            <a:ext cx="5086350" cy="469900"/>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489700"/>
            <a:ext cx="5086350" cy="368300"/>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489700"/>
            <a:ext cx="2006600" cy="368300"/>
          </a:xfrm>
          <a:prstGeom prst="rect">
            <a:avLst/>
          </a:prstGeom>
        </p:spPr>
      </p:pic>
      <p:sp>
        <p:nvSpPr>
          <p:cNvPr id="2" name="Titolo 1"/>
          <p:cNvSpPr>
            <a:spLocks noGrp="1"/>
          </p:cNvSpPr>
          <p:nvPr>
            <p:ph type="title"/>
          </p:nvPr>
        </p:nvSpPr>
        <p:spPr/>
        <p:txBody>
          <a:bodyPr>
            <a:noAutofit/>
          </a:bodyPr>
          <a:lstStyle/>
          <a:p>
            <a:pPr algn="ctr"/>
            <a:r>
              <a:rPr lang="it-IT" sz="3600" b="1" dirty="0" smtClean="0"/>
              <a:t>RACCOMANDAZIONI E PROPOSTE DAL BASSO</a:t>
            </a:r>
            <a:endParaRPr lang="it-IT" sz="3600" b="1" dirty="0"/>
          </a:p>
        </p:txBody>
      </p:sp>
      <p:sp>
        <p:nvSpPr>
          <p:cNvPr id="3" name="Segnaposto testo 2"/>
          <p:cNvSpPr>
            <a:spLocks noGrp="1"/>
          </p:cNvSpPr>
          <p:nvPr>
            <p:ph type="body" idx="1"/>
          </p:nvPr>
        </p:nvSpPr>
        <p:spPr>
          <a:xfrm>
            <a:off x="839788" y="1333501"/>
            <a:ext cx="5157787" cy="357187"/>
          </a:xfrm>
        </p:spPr>
        <p:txBody>
          <a:bodyPr>
            <a:normAutofit fontScale="92500" lnSpcReduction="20000"/>
          </a:bodyPr>
          <a:lstStyle/>
          <a:p>
            <a:pPr algn="ctr"/>
            <a:r>
              <a:rPr lang="it-IT" dirty="0" smtClean="0"/>
              <a:t>Punti di attenzione</a:t>
            </a:r>
            <a:endParaRPr lang="it-IT" dirty="0"/>
          </a:p>
        </p:txBody>
      </p:sp>
      <p:sp>
        <p:nvSpPr>
          <p:cNvPr id="5" name="Segnaposto contenuto 4"/>
          <p:cNvSpPr>
            <a:spLocks noGrp="1"/>
          </p:cNvSpPr>
          <p:nvPr>
            <p:ph sz="half" idx="2"/>
          </p:nvPr>
        </p:nvSpPr>
        <p:spPr>
          <a:xfrm>
            <a:off x="839788" y="1889126"/>
            <a:ext cx="5157787" cy="4300538"/>
          </a:xfrm>
        </p:spPr>
        <p:txBody>
          <a:bodyPr>
            <a:normAutofit lnSpcReduction="10000"/>
          </a:bodyPr>
          <a:lstStyle/>
          <a:p>
            <a:r>
              <a:rPr lang="it-IT" dirty="0" smtClean="0"/>
              <a:t>Rafforzamento di luoghi che favoriscono la socialità, l’incontro con altre donne e la condivisione di esperienze.</a:t>
            </a:r>
          </a:p>
          <a:p>
            <a:endParaRPr lang="it-IT" sz="800" dirty="0"/>
          </a:p>
          <a:p>
            <a:r>
              <a:rPr lang="it-IT" dirty="0" smtClean="0"/>
              <a:t>Pensabilità di nuove forme di gestione comune e spazi di fruizione collettiva.</a:t>
            </a:r>
          </a:p>
          <a:p>
            <a:endParaRPr lang="it-IT" dirty="0"/>
          </a:p>
          <a:p>
            <a:r>
              <a:rPr lang="it-IT" dirty="0" smtClean="0"/>
              <a:t>Mobilità, trasporto pubblico e orari dei servizi</a:t>
            </a:r>
            <a:endParaRPr lang="it-IT" dirty="0"/>
          </a:p>
        </p:txBody>
      </p:sp>
      <p:sp>
        <p:nvSpPr>
          <p:cNvPr id="7" name="Segnaposto testo 6"/>
          <p:cNvSpPr>
            <a:spLocks noGrp="1"/>
          </p:cNvSpPr>
          <p:nvPr>
            <p:ph type="body" sz="quarter" idx="3"/>
          </p:nvPr>
        </p:nvSpPr>
        <p:spPr>
          <a:xfrm>
            <a:off x="6172200" y="1333502"/>
            <a:ext cx="5183188" cy="357186"/>
          </a:xfrm>
        </p:spPr>
        <p:txBody>
          <a:bodyPr>
            <a:normAutofit fontScale="92500" lnSpcReduction="20000"/>
          </a:bodyPr>
          <a:lstStyle/>
          <a:p>
            <a:pPr algn="ctr"/>
            <a:r>
              <a:rPr lang="it-IT" i="1" dirty="0" smtClean="0"/>
              <a:t>Testimonianze</a:t>
            </a:r>
            <a:endParaRPr lang="it-IT" i="1" dirty="0"/>
          </a:p>
        </p:txBody>
      </p:sp>
      <p:sp>
        <p:nvSpPr>
          <p:cNvPr id="9" name="Segnaposto contenuto 8"/>
          <p:cNvSpPr>
            <a:spLocks noGrp="1"/>
          </p:cNvSpPr>
          <p:nvPr>
            <p:ph sz="quarter" idx="4"/>
          </p:nvPr>
        </p:nvSpPr>
        <p:spPr>
          <a:xfrm>
            <a:off x="6172200" y="1690688"/>
            <a:ext cx="5183188" cy="4697412"/>
          </a:xfrm>
        </p:spPr>
        <p:txBody>
          <a:bodyPr>
            <a:noAutofit/>
          </a:bodyPr>
          <a:lstStyle/>
          <a:p>
            <a:pPr marL="0" indent="0">
              <a:buNone/>
            </a:pPr>
            <a:r>
              <a:rPr lang="it-IT" sz="2020" i="1" dirty="0" smtClean="0"/>
              <a:t>…si diceva </a:t>
            </a:r>
            <a:r>
              <a:rPr lang="it-IT" sz="2020" i="1" dirty="0"/>
              <a:t>della vicina, che dà un occhio, dà un orecchio, secondo me è vitale. Nel mio condominio, malgrado io ci viva da 17 anni, ecco ci diciamo buongiorno e credo che se l’appartamento va a fuoco non dico che uno si gira dall’altra parte, perché ci vive, ma quest’indifferenza nel confronto, va educata, va </a:t>
            </a:r>
            <a:r>
              <a:rPr lang="it-IT" sz="2020" i="1" dirty="0" smtClean="0"/>
              <a:t>imboccata, </a:t>
            </a:r>
            <a:r>
              <a:rPr lang="it-IT" sz="2020" i="1" dirty="0"/>
              <a:t>va </a:t>
            </a:r>
            <a:r>
              <a:rPr lang="it-IT" sz="2020" i="1" dirty="0" smtClean="0"/>
              <a:t>aiutata, </a:t>
            </a:r>
            <a:r>
              <a:rPr lang="it-IT" sz="2020" i="1" dirty="0"/>
              <a:t>va </a:t>
            </a:r>
            <a:r>
              <a:rPr lang="it-IT" sz="2020" i="1" dirty="0" smtClean="0"/>
              <a:t>governata. </a:t>
            </a:r>
            <a:r>
              <a:rPr lang="it-IT" sz="2020" i="1" dirty="0"/>
              <a:t>Perché troppo spesso facciamo finta che gli altri non ci siano e soprattutto perché dei bimbi, secondo me, per una tranquillità anche nell’uscire (corro a fare la spesa mezz’ora e poi torno), sapere che gli altri esistono in qualche modo ti rende più serena e la vita diventa un po’ più semplice per tutti. Quindi qualcosa dentro il condominio, sotto le scale, non so come dire, però qualcosa è </a:t>
            </a:r>
            <a:r>
              <a:rPr lang="it-IT" sz="2020" i="1" dirty="0" smtClean="0"/>
              <a:t>indispensabile!</a:t>
            </a:r>
            <a:endParaRPr lang="it-IT" sz="2020" i="1" dirty="0"/>
          </a:p>
        </p:txBody>
      </p:sp>
    </p:spTree>
    <p:extLst>
      <p:ext uri="{BB962C8B-B14F-4D97-AF65-F5344CB8AC3E}">
        <p14:creationId xmlns:p14="http://schemas.microsoft.com/office/powerpoint/2010/main" val="14466564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176963"/>
            <a:ext cx="4984750" cy="681036"/>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176962"/>
            <a:ext cx="5086350" cy="681037"/>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176962"/>
            <a:ext cx="2006600" cy="681038"/>
          </a:xfrm>
          <a:prstGeom prst="rect">
            <a:avLst/>
          </a:prstGeom>
        </p:spPr>
      </p:pic>
      <p:sp>
        <p:nvSpPr>
          <p:cNvPr id="9" name="Titolo 8"/>
          <p:cNvSpPr>
            <a:spLocks noGrp="1"/>
          </p:cNvSpPr>
          <p:nvPr>
            <p:ph type="title"/>
          </p:nvPr>
        </p:nvSpPr>
        <p:spPr/>
        <p:txBody>
          <a:bodyPr>
            <a:noAutofit/>
          </a:bodyPr>
          <a:lstStyle/>
          <a:p>
            <a:r>
              <a:rPr lang="it-IT" sz="4000" b="1" dirty="0" smtClean="0">
                <a:latin typeface="Calibri Light" panose="020F0302020204030204" pitchFamily="34" charset="0"/>
                <a:cs typeface="Calibri Light" panose="020F0302020204030204" pitchFamily="34" charset="0"/>
              </a:rPr>
              <a:t>IL TEMA DELLE IDENTITA’ MULTIPLE O COMPLESSE</a:t>
            </a:r>
            <a:endParaRPr lang="it-IT" sz="4000" dirty="0">
              <a:latin typeface="Calibri Light" panose="020F0302020204030204" pitchFamily="34" charset="0"/>
              <a:cs typeface="Calibri Light" panose="020F0302020204030204" pitchFamily="34" charset="0"/>
            </a:endParaRPr>
          </a:p>
        </p:txBody>
      </p:sp>
      <p:sp>
        <p:nvSpPr>
          <p:cNvPr id="11" name="Segnaposto contenuto 10"/>
          <p:cNvSpPr>
            <a:spLocks noGrp="1"/>
          </p:cNvSpPr>
          <p:nvPr>
            <p:ph sz="half" idx="1"/>
          </p:nvPr>
        </p:nvSpPr>
        <p:spPr>
          <a:xfrm>
            <a:off x="838200" y="1690687"/>
            <a:ext cx="5181600" cy="4280693"/>
          </a:xfrm>
        </p:spPr>
        <p:txBody>
          <a:bodyPr>
            <a:normAutofit fontScale="92500" lnSpcReduction="20000"/>
          </a:bodyPr>
          <a:lstStyle/>
          <a:p>
            <a:pPr marL="0" indent="0">
              <a:buNone/>
            </a:pPr>
            <a:endParaRPr lang="it-IT" i="1" dirty="0"/>
          </a:p>
          <a:p>
            <a:pPr marL="0" indent="0">
              <a:buNone/>
            </a:pPr>
            <a:r>
              <a:rPr lang="it-IT" i="1" dirty="0" smtClean="0"/>
              <a:t>Questo </a:t>
            </a:r>
            <a:r>
              <a:rPr lang="it-IT" i="1" dirty="0"/>
              <a:t>è il dramma dello straniero, dopo qualche anno non sai più chi sei… Vai lì e dopo una settimana cominci a stancarti… abbiamo ormai degli altri ritmi, lì hai delle persone che ti stanno vicino… anche troppo… </a:t>
            </a:r>
            <a:r>
              <a:rPr lang="it-IT" i="1" dirty="0" smtClean="0"/>
              <a:t>all’inizio </a:t>
            </a:r>
            <a:r>
              <a:rPr lang="it-IT" i="1" dirty="0"/>
              <a:t>lo apprezzi e dopo un po' hai bisogno di altri spazi… e invece lì non puoi parlare di spazi altrimenti ti danno per pazza… quindi veramente non sai più chi sei… Qui sei la straniera e là non sei più di là… </a:t>
            </a:r>
            <a:endParaRPr lang="it-IT" i="1" dirty="0" smtClean="0"/>
          </a:p>
          <a:p>
            <a:pPr marL="0" indent="0">
              <a:buNone/>
            </a:pPr>
            <a:endParaRPr lang="it-IT" dirty="0"/>
          </a:p>
        </p:txBody>
      </p:sp>
      <p:sp>
        <p:nvSpPr>
          <p:cNvPr id="2" name="Segnaposto contenuto 1"/>
          <p:cNvSpPr>
            <a:spLocks noGrp="1"/>
          </p:cNvSpPr>
          <p:nvPr>
            <p:ph sz="half" idx="2"/>
          </p:nvPr>
        </p:nvSpPr>
        <p:spPr>
          <a:xfrm>
            <a:off x="6172200" y="1620043"/>
            <a:ext cx="5181600" cy="4556918"/>
          </a:xfrm>
        </p:spPr>
        <p:txBody>
          <a:bodyPr>
            <a:normAutofit fontScale="92500" lnSpcReduction="20000"/>
          </a:bodyPr>
          <a:lstStyle/>
          <a:p>
            <a:pPr marL="0" indent="0">
              <a:buNone/>
            </a:pPr>
            <a:endParaRPr lang="it-IT" dirty="0" smtClean="0"/>
          </a:p>
          <a:p>
            <a:pPr marL="0" indent="0">
              <a:buNone/>
            </a:pPr>
            <a:r>
              <a:rPr lang="it-IT" i="1" dirty="0" smtClean="0"/>
              <a:t>Poi </a:t>
            </a:r>
            <a:r>
              <a:rPr lang="it-IT" i="1" dirty="0"/>
              <a:t>i bambini che sono nati in Italia, non hanno la cittadinanza… come i miei figli, dicono che sono nigeriani ma come fai? Sono nati qui! Io per andare al mio paese mi sento già come straniera, pensa te i miei figli che sono nati qui?! Perché è tanti anni che sono andata via dal paese, non sono più come quelli che vivono lì; io per andare a casa se uno dei miei fratelli o dei miei parenti non viene a prendermi all’aeroporto, io non mi ricordo la strada… e poi la gente, io non so più come vive là… </a:t>
            </a:r>
            <a:endParaRPr lang="it-IT" i="1" dirty="0" smtClean="0"/>
          </a:p>
          <a:p>
            <a:pPr marL="0" indent="0">
              <a:buNone/>
            </a:pPr>
            <a:endParaRPr lang="it-IT" dirty="0"/>
          </a:p>
        </p:txBody>
      </p:sp>
    </p:spTree>
    <p:extLst>
      <p:ext uri="{BB962C8B-B14F-4D97-AF65-F5344CB8AC3E}">
        <p14:creationId xmlns:p14="http://schemas.microsoft.com/office/powerpoint/2010/main" val="25698470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176963"/>
            <a:ext cx="4984750" cy="681036"/>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176962"/>
            <a:ext cx="5086350" cy="681037"/>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176962"/>
            <a:ext cx="2006600" cy="681038"/>
          </a:xfrm>
          <a:prstGeom prst="rect">
            <a:avLst/>
          </a:prstGeom>
        </p:spPr>
      </p:pic>
      <p:sp>
        <p:nvSpPr>
          <p:cNvPr id="10" name="Titolo 9"/>
          <p:cNvSpPr>
            <a:spLocks noGrp="1"/>
          </p:cNvSpPr>
          <p:nvPr>
            <p:ph type="title"/>
          </p:nvPr>
        </p:nvSpPr>
        <p:spPr/>
        <p:txBody>
          <a:bodyPr>
            <a:noAutofit/>
          </a:bodyPr>
          <a:lstStyle/>
          <a:p>
            <a:r>
              <a:rPr lang="it-IT" sz="4000" b="1" dirty="0" smtClean="0">
                <a:latin typeface="Calibri Light" panose="020F0302020204030204" pitchFamily="34" charset="0"/>
                <a:cs typeface="Calibri Light" panose="020F0302020204030204" pitchFamily="34" charset="0"/>
              </a:rPr>
              <a:t>POPOLAZIONE FEMMINILE RESIDENTE DI ORIGINE STRANIERA : ALCUNI DATI</a:t>
            </a:r>
            <a:endParaRPr lang="it-IT" sz="4000" b="1" dirty="0">
              <a:latin typeface="Calibri Light" panose="020F0302020204030204" pitchFamily="34" charset="0"/>
              <a:cs typeface="Calibri Light" panose="020F0302020204030204" pitchFamily="34" charset="0"/>
            </a:endParaRPr>
          </a:p>
        </p:txBody>
      </p:sp>
      <p:sp>
        <p:nvSpPr>
          <p:cNvPr id="13" name="Segnaposto contenuto 12"/>
          <p:cNvSpPr>
            <a:spLocks noGrp="1"/>
          </p:cNvSpPr>
          <p:nvPr>
            <p:ph idx="1"/>
          </p:nvPr>
        </p:nvSpPr>
        <p:spPr>
          <a:xfrm>
            <a:off x="838200" y="1825625"/>
            <a:ext cx="10515600" cy="4321175"/>
          </a:xfrm>
        </p:spPr>
        <p:txBody>
          <a:bodyPr>
            <a:normAutofit fontScale="92500"/>
          </a:bodyPr>
          <a:lstStyle/>
          <a:p>
            <a:r>
              <a:rPr lang="it-IT" dirty="0" smtClean="0"/>
              <a:t>Comune di Modena popolazione residente al 1 gennaio 2016: totale 28.499 (sesso maschile 13.092) (sesso femminile </a:t>
            </a:r>
            <a:r>
              <a:rPr lang="it-IT" smtClean="0"/>
              <a:t>15.407 pari al 54,1%).</a:t>
            </a:r>
            <a:endParaRPr lang="it-IT" dirty="0" smtClean="0"/>
          </a:p>
          <a:p>
            <a:endParaRPr lang="it-IT" sz="800" dirty="0"/>
          </a:p>
          <a:p>
            <a:r>
              <a:rPr lang="it-IT" dirty="0" smtClean="0"/>
              <a:t>Paesi di provenienza donne residenti Comune Modena: Romania, Marocco, Filippine, Ucraina, Moldavia.</a:t>
            </a:r>
          </a:p>
          <a:p>
            <a:endParaRPr lang="it-IT" sz="800" dirty="0" smtClean="0"/>
          </a:p>
          <a:p>
            <a:r>
              <a:rPr lang="it-IT" dirty="0" smtClean="0"/>
              <a:t>Classe età fertile: 0-14 anni (17,7%); 15-50 anni (62,3%); 51- (20,0%)</a:t>
            </a:r>
          </a:p>
          <a:p>
            <a:endParaRPr lang="it-IT" sz="800" dirty="0"/>
          </a:p>
          <a:p>
            <a:r>
              <a:rPr lang="it-IT" dirty="0" smtClean="0"/>
              <a:t>Cittadinanza straniera e nati in Italia: 16,6% stranieri residenti in Emilia-Romagna al 01/01/2015 è nato in Italia; si sale al 51,6% se si considerano i giovani fino ai 25 anni; 88% per bambini/e sotto i 10 anni.</a:t>
            </a:r>
            <a:endParaRPr lang="it-IT" dirty="0"/>
          </a:p>
          <a:p>
            <a:endParaRPr lang="it-IT" dirty="0"/>
          </a:p>
        </p:txBody>
      </p:sp>
    </p:spTree>
    <p:extLst>
      <p:ext uri="{BB962C8B-B14F-4D97-AF65-F5344CB8AC3E}">
        <p14:creationId xmlns:p14="http://schemas.microsoft.com/office/powerpoint/2010/main" val="1845671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176963"/>
            <a:ext cx="4984750" cy="681036"/>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176962"/>
            <a:ext cx="5086350" cy="681037"/>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176962"/>
            <a:ext cx="2006600" cy="681038"/>
          </a:xfrm>
          <a:prstGeom prst="rect">
            <a:avLst/>
          </a:prstGeom>
        </p:spPr>
      </p:pic>
      <p:sp>
        <p:nvSpPr>
          <p:cNvPr id="10" name="Titolo 9"/>
          <p:cNvSpPr>
            <a:spLocks noGrp="1"/>
          </p:cNvSpPr>
          <p:nvPr>
            <p:ph type="title"/>
          </p:nvPr>
        </p:nvSpPr>
        <p:spPr>
          <a:xfrm>
            <a:off x="838200" y="365125"/>
            <a:ext cx="10515600" cy="942975"/>
          </a:xfrm>
        </p:spPr>
        <p:txBody>
          <a:bodyPr>
            <a:noAutofit/>
          </a:bodyPr>
          <a:lstStyle/>
          <a:p>
            <a:pPr algn="ctr"/>
            <a:r>
              <a:rPr lang="it-IT" sz="3600" b="1" dirty="0" smtClean="0">
                <a:latin typeface="Calibri Light" panose="020F0302020204030204" pitchFamily="34" charset="0"/>
                <a:cs typeface="Calibri Light" panose="020F0302020204030204" pitchFamily="34" charset="0"/>
              </a:rPr>
              <a:t>IL VOLTO DELL’IMMIGRAZIONE IN ITALIA E’ FEMMINILE</a:t>
            </a:r>
            <a:endParaRPr lang="it-IT" sz="3600" b="1" dirty="0">
              <a:latin typeface="Calibri Light" panose="020F0302020204030204" pitchFamily="34" charset="0"/>
              <a:cs typeface="Calibri Light" panose="020F0302020204030204" pitchFamily="34" charset="0"/>
            </a:endParaRPr>
          </a:p>
        </p:txBody>
      </p:sp>
      <p:sp>
        <p:nvSpPr>
          <p:cNvPr id="13" name="Segnaposto contenuto 12"/>
          <p:cNvSpPr>
            <a:spLocks noGrp="1"/>
          </p:cNvSpPr>
          <p:nvPr>
            <p:ph idx="1"/>
          </p:nvPr>
        </p:nvSpPr>
        <p:spPr>
          <a:xfrm>
            <a:off x="838200" y="1308100"/>
            <a:ext cx="10515600" cy="4868863"/>
          </a:xfrm>
        </p:spPr>
        <p:txBody>
          <a:bodyPr>
            <a:normAutofit fontScale="92500" lnSpcReduction="10000"/>
          </a:bodyPr>
          <a:lstStyle/>
          <a:p>
            <a:r>
              <a:rPr lang="it-IT" dirty="0" smtClean="0"/>
              <a:t>Dal 1 gennaio 2016 le donne migranti in Italia sono 2,1 milioni contro 1,8 milioni di uomini.</a:t>
            </a:r>
          </a:p>
          <a:p>
            <a:endParaRPr lang="it-IT" sz="800" dirty="0"/>
          </a:p>
          <a:p>
            <a:r>
              <a:rPr lang="it-IT" dirty="0" smtClean="0"/>
              <a:t>Tra i primi cinque Paesi di provenienza a maggiore incidenza femminile: Romania, Albania, Marocco, Ucraina, Cina.</a:t>
            </a:r>
          </a:p>
          <a:p>
            <a:endParaRPr lang="it-IT" sz="800" dirty="0"/>
          </a:p>
          <a:p>
            <a:r>
              <a:rPr lang="it-IT" dirty="0" smtClean="0"/>
              <a:t>Cambiamento dei flussi migratori: ingresso della Romania nell’UE e domanda del lavoro di cura privato dall’Est Europa.</a:t>
            </a:r>
          </a:p>
          <a:p>
            <a:endParaRPr lang="it-IT" sz="800" dirty="0"/>
          </a:p>
          <a:p>
            <a:r>
              <a:rPr lang="it-IT" dirty="0" smtClean="0"/>
              <a:t>Mercato del lavoro e tassi di occupazione della popolazione residente di origine straniera (Banca dati Istat 2016, </a:t>
            </a:r>
            <a:r>
              <a:rPr lang="it-IT" dirty="0" err="1" smtClean="0"/>
              <a:t>Immigrati.Stat</a:t>
            </a:r>
            <a:r>
              <a:rPr lang="it-IT" dirty="0" smtClean="0"/>
              <a:t>): </a:t>
            </a:r>
          </a:p>
          <a:p>
            <a:pPr>
              <a:buFontTx/>
              <a:buChar char="-"/>
            </a:pPr>
            <a:r>
              <a:rPr lang="it-IT" dirty="0" smtClean="0"/>
              <a:t>55,2% maschi e 44,8% femmine; </a:t>
            </a:r>
          </a:p>
          <a:p>
            <a:pPr>
              <a:buFontTx/>
              <a:buChar char="-"/>
            </a:pPr>
            <a:r>
              <a:rPr lang="it-IT" dirty="0" smtClean="0"/>
              <a:t>confronto sull’occupazione di donne migranti (44,8%) e donne native (41,5%).</a:t>
            </a:r>
            <a:endParaRPr lang="it-IT" dirty="0"/>
          </a:p>
        </p:txBody>
      </p:sp>
    </p:spTree>
    <p:extLst>
      <p:ext uri="{BB962C8B-B14F-4D97-AF65-F5344CB8AC3E}">
        <p14:creationId xmlns:p14="http://schemas.microsoft.com/office/powerpoint/2010/main" val="29248942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62650"/>
            <a:ext cx="5086350" cy="895350"/>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5962650"/>
            <a:ext cx="5086350" cy="895350"/>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5962650"/>
            <a:ext cx="2006600" cy="895350"/>
          </a:xfrm>
          <a:prstGeom prst="rect">
            <a:avLst/>
          </a:prstGeom>
        </p:spPr>
      </p:pic>
      <p:sp>
        <p:nvSpPr>
          <p:cNvPr id="2" name="Titolo 1"/>
          <p:cNvSpPr>
            <a:spLocks noGrp="1"/>
          </p:cNvSpPr>
          <p:nvPr>
            <p:ph type="title"/>
          </p:nvPr>
        </p:nvSpPr>
        <p:spPr/>
        <p:txBody>
          <a:bodyPr>
            <a:normAutofit/>
          </a:bodyPr>
          <a:lstStyle/>
          <a:p>
            <a:pPr algn="ctr"/>
            <a:r>
              <a:rPr lang="it-IT" sz="5400" b="1" dirty="0" smtClean="0"/>
              <a:t>STRUTTURA DELL’INDAGINE</a:t>
            </a:r>
            <a:endParaRPr lang="it-IT" sz="5400" b="1" dirty="0"/>
          </a:p>
        </p:txBody>
      </p:sp>
      <p:sp>
        <p:nvSpPr>
          <p:cNvPr id="3" name="Segnaposto contenuto 2"/>
          <p:cNvSpPr>
            <a:spLocks noGrp="1"/>
          </p:cNvSpPr>
          <p:nvPr>
            <p:ph idx="1"/>
          </p:nvPr>
        </p:nvSpPr>
        <p:spPr>
          <a:xfrm>
            <a:off x="838200" y="1825625"/>
            <a:ext cx="10515600" cy="4029075"/>
          </a:xfrm>
        </p:spPr>
        <p:txBody>
          <a:bodyPr>
            <a:normAutofit fontScale="92500" lnSpcReduction="20000"/>
          </a:bodyPr>
          <a:lstStyle/>
          <a:p>
            <a:endParaRPr lang="it-IT" dirty="0" smtClean="0"/>
          </a:p>
          <a:p>
            <a:r>
              <a:rPr lang="it-IT" sz="3200" dirty="0" smtClean="0"/>
              <a:t>Uno dei temi principali che si è voluto approfondire è stato quello delle modalità attraverso le quali si è diffusa tra le famiglie di origine straniera una strategia di composizione del reddito fondata sul </a:t>
            </a:r>
            <a:r>
              <a:rPr lang="it-IT" sz="3200" b="1" dirty="0" smtClean="0"/>
              <a:t>doppio stipendio</a:t>
            </a:r>
            <a:r>
              <a:rPr lang="it-IT" sz="3200" dirty="0"/>
              <a:t> </a:t>
            </a:r>
            <a:r>
              <a:rPr lang="it-IT" sz="3200" dirty="0" smtClean="0"/>
              <a:t>e quindi si è incrementata la propensione al </a:t>
            </a:r>
            <a:r>
              <a:rPr lang="it-IT" sz="3200" b="1" dirty="0" smtClean="0"/>
              <a:t>lavoro femminile</a:t>
            </a:r>
            <a:r>
              <a:rPr lang="it-IT" sz="3200" dirty="0" smtClean="0"/>
              <a:t>.</a:t>
            </a:r>
          </a:p>
          <a:p>
            <a:pPr marL="0" indent="0">
              <a:buNone/>
            </a:pPr>
            <a:endParaRPr lang="it-IT" sz="3200" dirty="0"/>
          </a:p>
          <a:p>
            <a:r>
              <a:rPr lang="it-IT" sz="3200" dirty="0" smtClean="0"/>
              <a:t>Di conseguenza, l’intera struttura dell’indagine si è focalizzata sulla </a:t>
            </a:r>
            <a:r>
              <a:rPr lang="it-IT" sz="3200" b="1" dirty="0" smtClean="0"/>
              <a:t>FIGURA DELLA DONNA</a:t>
            </a:r>
            <a:r>
              <a:rPr lang="it-IT" sz="3200" dirty="0" smtClean="0"/>
              <a:t>: indagare il campo attraverso lo sguardo femminile è stata una vera e propria necessità epistemologica.</a:t>
            </a:r>
            <a:endParaRPr lang="it-IT" sz="3200" dirty="0"/>
          </a:p>
        </p:txBody>
      </p:sp>
    </p:spTree>
    <p:extLst>
      <p:ext uri="{BB962C8B-B14F-4D97-AF65-F5344CB8AC3E}">
        <p14:creationId xmlns:p14="http://schemas.microsoft.com/office/powerpoint/2010/main" val="22222698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176963"/>
            <a:ext cx="4984750" cy="681036"/>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176962"/>
            <a:ext cx="5086350" cy="681037"/>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176962"/>
            <a:ext cx="2006600" cy="681038"/>
          </a:xfrm>
          <a:prstGeom prst="rect">
            <a:avLst/>
          </a:prstGeom>
        </p:spPr>
      </p:pic>
      <p:sp>
        <p:nvSpPr>
          <p:cNvPr id="10" name="Titolo 9"/>
          <p:cNvSpPr>
            <a:spLocks noGrp="1"/>
          </p:cNvSpPr>
          <p:nvPr>
            <p:ph type="title"/>
          </p:nvPr>
        </p:nvSpPr>
        <p:spPr>
          <a:xfrm>
            <a:off x="839788" y="508000"/>
            <a:ext cx="10515600" cy="504826"/>
          </a:xfrm>
        </p:spPr>
        <p:txBody>
          <a:bodyPr>
            <a:noAutofit/>
          </a:bodyPr>
          <a:lstStyle/>
          <a:p>
            <a:pPr algn="ctr"/>
            <a:r>
              <a:rPr lang="it-IT" b="1" smtClean="0">
                <a:latin typeface="Calibri Light" panose="020F0302020204030204" pitchFamily="34" charset="0"/>
                <a:cs typeface="Calibri Light" panose="020F0302020204030204" pitchFamily="34" charset="0"/>
              </a:rPr>
              <a:t/>
            </a:r>
            <a:br>
              <a:rPr lang="it-IT" b="1" smtClean="0">
                <a:latin typeface="Calibri Light" panose="020F0302020204030204" pitchFamily="34" charset="0"/>
                <a:cs typeface="Calibri Light" panose="020F0302020204030204" pitchFamily="34" charset="0"/>
              </a:rPr>
            </a:br>
            <a:r>
              <a:rPr lang="it-IT" b="1" smtClean="0">
                <a:latin typeface="Calibri Light" panose="020F0302020204030204" pitchFamily="34" charset="0"/>
                <a:cs typeface="Calibri Light" panose="020F0302020204030204" pitchFamily="34" charset="0"/>
              </a:rPr>
              <a:t>STRUMENTI </a:t>
            </a:r>
            <a:r>
              <a:rPr lang="it-IT" b="1" dirty="0" smtClean="0">
                <a:latin typeface="Calibri Light" panose="020F0302020204030204" pitchFamily="34" charset="0"/>
                <a:cs typeface="Calibri Light" panose="020F0302020204030204" pitchFamily="34" charset="0"/>
              </a:rPr>
              <a:t>DELLA RICERCA </a:t>
            </a:r>
            <a:br>
              <a:rPr lang="it-IT" b="1" dirty="0" smtClean="0">
                <a:latin typeface="Calibri Light" panose="020F0302020204030204" pitchFamily="34" charset="0"/>
                <a:cs typeface="Calibri Light" panose="020F0302020204030204" pitchFamily="34" charset="0"/>
              </a:rPr>
            </a:br>
            <a:endParaRPr lang="it-IT" b="1" dirty="0">
              <a:latin typeface="Calibri Light" panose="020F0302020204030204" pitchFamily="34" charset="0"/>
              <a:cs typeface="Calibri Light" panose="020F0302020204030204" pitchFamily="34" charset="0"/>
            </a:endParaRPr>
          </a:p>
        </p:txBody>
      </p:sp>
      <p:sp>
        <p:nvSpPr>
          <p:cNvPr id="2" name="Segnaposto testo 1"/>
          <p:cNvSpPr>
            <a:spLocks noGrp="1"/>
          </p:cNvSpPr>
          <p:nvPr>
            <p:ph type="body" idx="1"/>
          </p:nvPr>
        </p:nvSpPr>
        <p:spPr>
          <a:xfrm>
            <a:off x="839788" y="1681163"/>
            <a:ext cx="5157787" cy="414337"/>
          </a:xfrm>
        </p:spPr>
        <p:txBody>
          <a:bodyPr>
            <a:normAutofit lnSpcReduction="10000"/>
          </a:bodyPr>
          <a:lstStyle/>
          <a:p>
            <a:pPr algn="ctr"/>
            <a:r>
              <a:rPr lang="it-IT" i="1" dirty="0" smtClean="0">
                <a:solidFill>
                  <a:srgbClr val="C00000"/>
                </a:solidFill>
              </a:rPr>
              <a:t>FOCUS GROUP</a:t>
            </a:r>
            <a:endParaRPr lang="it-IT" i="1" dirty="0">
              <a:solidFill>
                <a:srgbClr val="C00000"/>
              </a:solidFill>
            </a:endParaRPr>
          </a:p>
        </p:txBody>
      </p:sp>
      <p:sp>
        <p:nvSpPr>
          <p:cNvPr id="3" name="Segnaposto contenuto 2"/>
          <p:cNvSpPr>
            <a:spLocks noGrp="1"/>
          </p:cNvSpPr>
          <p:nvPr>
            <p:ph sz="half" idx="2"/>
          </p:nvPr>
        </p:nvSpPr>
        <p:spPr>
          <a:xfrm>
            <a:off x="839788" y="2260600"/>
            <a:ext cx="5157787" cy="3929063"/>
          </a:xfrm>
        </p:spPr>
        <p:txBody>
          <a:bodyPr>
            <a:normAutofit fontScale="92500" lnSpcReduction="10000"/>
          </a:bodyPr>
          <a:lstStyle/>
          <a:p>
            <a:pPr marL="0" indent="0">
              <a:buNone/>
            </a:pPr>
            <a:r>
              <a:rPr lang="it-IT" dirty="0" smtClean="0"/>
              <a:t>La ragione principale per cui si è preferito questo strumento è la ricchezza che emerge dalle conversazioni che si creano tra i soggetti durante lo svolgimento.</a:t>
            </a:r>
          </a:p>
          <a:p>
            <a:pPr marL="0" indent="0">
              <a:buNone/>
            </a:pPr>
            <a:r>
              <a:rPr lang="it-IT" dirty="0" smtClean="0"/>
              <a:t>Il vantaggio del focus </a:t>
            </a:r>
            <a:r>
              <a:rPr lang="it-IT" dirty="0" err="1" smtClean="0"/>
              <a:t>group</a:t>
            </a:r>
            <a:r>
              <a:rPr lang="it-IT" dirty="0" smtClean="0"/>
              <a:t> è quello di non doversi dotare di un canovaccio di intervista troppo strutturato e di lasciare liberi i/le partecipanti di aggiungere argomenti alla discussione.</a:t>
            </a:r>
            <a:endParaRPr lang="it-IT" dirty="0"/>
          </a:p>
        </p:txBody>
      </p:sp>
      <p:sp>
        <p:nvSpPr>
          <p:cNvPr id="5" name="Segnaposto testo 4"/>
          <p:cNvSpPr>
            <a:spLocks noGrp="1"/>
          </p:cNvSpPr>
          <p:nvPr>
            <p:ph type="body" sz="quarter" idx="3"/>
          </p:nvPr>
        </p:nvSpPr>
        <p:spPr>
          <a:xfrm>
            <a:off x="6172200" y="1681163"/>
            <a:ext cx="5183188" cy="579437"/>
          </a:xfrm>
        </p:spPr>
        <p:txBody>
          <a:bodyPr>
            <a:normAutofit fontScale="25000" lnSpcReduction="20000"/>
          </a:bodyPr>
          <a:lstStyle/>
          <a:p>
            <a:endParaRPr lang="it-IT" i="1" dirty="0" smtClean="0">
              <a:latin typeface="Calibri Light" panose="020F0302020204030204" pitchFamily="34" charset="0"/>
              <a:cs typeface="Calibri Light" panose="020F0302020204030204" pitchFamily="34" charset="0"/>
            </a:endParaRPr>
          </a:p>
          <a:p>
            <a:endParaRPr lang="it-IT" i="1" dirty="0">
              <a:latin typeface="Calibri Light" panose="020F0302020204030204" pitchFamily="34" charset="0"/>
              <a:cs typeface="Calibri Light" panose="020F0302020204030204" pitchFamily="34" charset="0"/>
            </a:endParaRPr>
          </a:p>
          <a:p>
            <a:pPr algn="ctr"/>
            <a:r>
              <a:rPr lang="it-IT" sz="9600" i="1" dirty="0" smtClean="0">
                <a:solidFill>
                  <a:srgbClr val="C00000"/>
                </a:solidFill>
                <a:latin typeface="Calibri Light" panose="020F0302020204030204" pitchFamily="34" charset="0"/>
                <a:cs typeface="Calibri Light" panose="020F0302020204030204" pitchFamily="34" charset="0"/>
              </a:rPr>
              <a:t>INTERVISTE </a:t>
            </a:r>
            <a:r>
              <a:rPr lang="it-IT" sz="9600" i="1" dirty="0">
                <a:solidFill>
                  <a:srgbClr val="C00000"/>
                </a:solidFill>
                <a:latin typeface="Calibri Light" panose="020F0302020204030204" pitchFamily="34" charset="0"/>
                <a:cs typeface="Calibri Light" panose="020F0302020204030204" pitchFamily="34" charset="0"/>
              </a:rPr>
              <a:t>IN PROFONDITA’</a:t>
            </a:r>
          </a:p>
          <a:p>
            <a:endParaRPr lang="it-IT" dirty="0"/>
          </a:p>
        </p:txBody>
      </p:sp>
      <p:sp>
        <p:nvSpPr>
          <p:cNvPr id="7" name="Segnaposto contenuto 6"/>
          <p:cNvSpPr>
            <a:spLocks noGrp="1"/>
          </p:cNvSpPr>
          <p:nvPr>
            <p:ph sz="quarter" idx="4"/>
          </p:nvPr>
        </p:nvSpPr>
        <p:spPr>
          <a:xfrm>
            <a:off x="6172200" y="2293937"/>
            <a:ext cx="5183188" cy="3684588"/>
          </a:xfrm>
        </p:spPr>
        <p:txBody>
          <a:bodyPr/>
          <a:lstStyle/>
          <a:p>
            <a:pPr marL="0" indent="0">
              <a:buNone/>
            </a:pPr>
            <a:r>
              <a:rPr lang="it-IT" dirty="0" smtClean="0"/>
              <a:t>10 interviste in profondità a soggetti privilegiati in contatto, a vario titolo, con un’utenza femminile immigrata. Si tratta di strutture sia istituzionali che associative che svolgono un ruolo cruciale nell’armonizzazione e nell’aiuto della vita quotidiana di persone migranti.</a:t>
            </a:r>
            <a:endParaRPr lang="it-IT" dirty="0"/>
          </a:p>
        </p:txBody>
      </p:sp>
    </p:spTree>
    <p:extLst>
      <p:ext uri="{BB962C8B-B14F-4D97-AF65-F5344CB8AC3E}">
        <p14:creationId xmlns:p14="http://schemas.microsoft.com/office/powerpoint/2010/main" val="29290216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176963"/>
            <a:ext cx="4984750" cy="681036"/>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176962"/>
            <a:ext cx="5086350" cy="681037"/>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176962"/>
            <a:ext cx="2006600" cy="681038"/>
          </a:xfrm>
          <a:prstGeom prst="rect">
            <a:avLst/>
          </a:prstGeom>
        </p:spPr>
      </p:pic>
      <p:sp>
        <p:nvSpPr>
          <p:cNvPr id="10" name="Titolo 9"/>
          <p:cNvSpPr>
            <a:spLocks noGrp="1"/>
          </p:cNvSpPr>
          <p:nvPr>
            <p:ph type="title"/>
          </p:nvPr>
        </p:nvSpPr>
        <p:spPr/>
        <p:txBody>
          <a:bodyPr>
            <a:noAutofit/>
          </a:bodyPr>
          <a:lstStyle/>
          <a:p>
            <a:pPr algn="ctr"/>
            <a:r>
              <a:rPr lang="it-IT" b="1" dirty="0" smtClean="0">
                <a:latin typeface="Calibri Light" panose="020F0302020204030204" pitchFamily="34" charset="0"/>
                <a:cs typeface="Calibri Light" panose="020F0302020204030204" pitchFamily="34" charset="0"/>
              </a:rPr>
              <a:t>ELENCO SOGGETTI COINVOLTI</a:t>
            </a:r>
            <a:endParaRPr lang="it-IT" b="1" dirty="0">
              <a:latin typeface="Calibri Light" panose="020F0302020204030204" pitchFamily="34" charset="0"/>
              <a:cs typeface="Calibri Light" panose="020F0302020204030204" pitchFamily="34" charset="0"/>
            </a:endParaRPr>
          </a:p>
        </p:txBody>
      </p:sp>
      <p:sp>
        <p:nvSpPr>
          <p:cNvPr id="13" name="Segnaposto contenuto 12"/>
          <p:cNvSpPr>
            <a:spLocks noGrp="1"/>
          </p:cNvSpPr>
          <p:nvPr>
            <p:ph idx="1"/>
          </p:nvPr>
        </p:nvSpPr>
        <p:spPr/>
        <p:txBody>
          <a:bodyPr/>
          <a:lstStyle/>
          <a:p>
            <a:r>
              <a:rPr lang="it-IT" dirty="0"/>
              <a:t>Casa delle donne migranti “Semira Adamu</a:t>
            </a:r>
            <a:r>
              <a:rPr lang="it-IT" dirty="0" smtClean="0"/>
              <a:t>” </a:t>
            </a:r>
          </a:p>
          <a:p>
            <a:r>
              <a:rPr lang="it-IT" dirty="0" smtClean="0"/>
              <a:t>Centro di ascolto - Caritas </a:t>
            </a:r>
          </a:p>
          <a:p>
            <a:r>
              <a:rPr lang="it-IT" dirty="0" smtClean="0"/>
              <a:t>Ente di formazione </a:t>
            </a:r>
            <a:r>
              <a:rPr lang="it-IT" dirty="0" err="1" smtClean="0"/>
              <a:t>ForModena</a:t>
            </a:r>
            <a:r>
              <a:rPr lang="it-IT" dirty="0" smtClean="0"/>
              <a:t> </a:t>
            </a:r>
          </a:p>
          <a:p>
            <a:r>
              <a:rPr lang="it-IT" dirty="0" smtClean="0"/>
              <a:t>Cooperativa </a:t>
            </a:r>
            <a:r>
              <a:rPr lang="it-IT" dirty="0" err="1" smtClean="0"/>
              <a:t>Badabene</a:t>
            </a:r>
            <a:r>
              <a:rPr lang="it-IT" dirty="0" smtClean="0"/>
              <a:t> </a:t>
            </a:r>
          </a:p>
          <a:p>
            <a:r>
              <a:rPr lang="it-IT" dirty="0" smtClean="0"/>
              <a:t>Centro culturale multietnico </a:t>
            </a:r>
            <a:r>
              <a:rPr lang="it-IT" dirty="0"/>
              <a:t>“</a:t>
            </a:r>
            <a:r>
              <a:rPr lang="it-IT" dirty="0" err="1" smtClean="0"/>
              <a:t>Milinda</a:t>
            </a:r>
            <a:r>
              <a:rPr lang="it-IT" dirty="0" smtClean="0"/>
              <a:t>” </a:t>
            </a:r>
          </a:p>
          <a:p>
            <a:r>
              <a:rPr lang="it-IT" dirty="0" smtClean="0"/>
              <a:t>Centro </a:t>
            </a:r>
            <a:r>
              <a:rPr lang="it-IT" dirty="0"/>
              <a:t>lavoratori </a:t>
            </a:r>
            <a:r>
              <a:rPr lang="it-IT" dirty="0" smtClean="0"/>
              <a:t>stranieri </a:t>
            </a:r>
            <a:r>
              <a:rPr lang="it-IT" dirty="0" err="1" smtClean="0"/>
              <a:t>Cls</a:t>
            </a:r>
            <a:r>
              <a:rPr lang="it-IT" dirty="0" smtClean="0"/>
              <a:t>-Cgil </a:t>
            </a:r>
          </a:p>
          <a:p>
            <a:r>
              <a:rPr lang="it-IT" dirty="0" smtClean="0"/>
              <a:t>Polo </a:t>
            </a:r>
            <a:r>
              <a:rPr lang="it-IT" dirty="0"/>
              <a:t>sociale territoriale </a:t>
            </a:r>
            <a:r>
              <a:rPr lang="it-IT" dirty="0" smtClean="0"/>
              <a:t>2, Comune </a:t>
            </a:r>
            <a:r>
              <a:rPr lang="it-IT" dirty="0"/>
              <a:t>di </a:t>
            </a:r>
            <a:r>
              <a:rPr lang="it-IT" dirty="0" smtClean="0"/>
              <a:t>Modena</a:t>
            </a:r>
            <a:endParaRPr lang="it-IT" dirty="0"/>
          </a:p>
          <a:p>
            <a:r>
              <a:rPr lang="it-IT" dirty="0" smtClean="0"/>
              <a:t>Banca popolare dell’Emilia Romagna – Progetto </a:t>
            </a:r>
            <a:r>
              <a:rPr lang="it-IT" dirty="0" err="1" smtClean="0"/>
              <a:t>BeAtlas</a:t>
            </a:r>
            <a:endParaRPr lang="it-IT" dirty="0"/>
          </a:p>
        </p:txBody>
      </p:sp>
    </p:spTree>
    <p:extLst>
      <p:ext uri="{BB962C8B-B14F-4D97-AF65-F5344CB8AC3E}">
        <p14:creationId xmlns:p14="http://schemas.microsoft.com/office/powerpoint/2010/main" val="2377821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38900"/>
            <a:ext cx="5086350" cy="419099"/>
          </a:xfrm>
          <a:prstGeom prst="rect">
            <a:avLst/>
          </a:prstGeom>
        </p:spPr>
      </p:pic>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6350" y="6438900"/>
            <a:ext cx="5086350" cy="419099"/>
          </a:xfrm>
          <a:prstGeom prst="rect">
            <a:avLst/>
          </a:prstGeom>
        </p:spPr>
      </p:pic>
      <p:pic>
        <p:nvPicPr>
          <p:cNvPr id="8" name="Immagine 7"/>
          <p:cNvPicPr>
            <a:picLocks noChangeAspect="1"/>
          </p:cNvPicPr>
          <p:nvPr/>
        </p:nvPicPr>
        <p:blipFill rotWithShape="1">
          <a:blip r:embed="rId2">
            <a:extLst>
              <a:ext uri="{28A0092B-C50C-407E-A947-70E740481C1C}">
                <a14:useLocalDpi xmlns:a14="http://schemas.microsoft.com/office/drawing/2010/main" val="0"/>
              </a:ext>
            </a:extLst>
          </a:blip>
          <a:srcRect l="-248" t="1418" r="61331" b="-1418"/>
          <a:stretch/>
        </p:blipFill>
        <p:spPr>
          <a:xfrm>
            <a:off x="10172700" y="6438900"/>
            <a:ext cx="2006600" cy="419100"/>
          </a:xfrm>
          <a:prstGeom prst="rect">
            <a:avLst/>
          </a:prstGeom>
        </p:spPr>
      </p:pic>
      <p:sp>
        <p:nvSpPr>
          <p:cNvPr id="2" name="Titolo 1"/>
          <p:cNvSpPr>
            <a:spLocks noGrp="1"/>
          </p:cNvSpPr>
          <p:nvPr>
            <p:ph type="title"/>
          </p:nvPr>
        </p:nvSpPr>
        <p:spPr/>
        <p:txBody>
          <a:bodyPr>
            <a:noAutofit/>
          </a:bodyPr>
          <a:lstStyle/>
          <a:p>
            <a:pPr algn="ctr"/>
            <a:r>
              <a:rPr lang="it-IT" sz="5400" b="1" dirty="0" smtClean="0"/>
              <a:t>METODOLOGIA: </a:t>
            </a:r>
            <a:br>
              <a:rPr lang="it-IT" sz="5400" b="1" dirty="0" smtClean="0"/>
            </a:br>
            <a:r>
              <a:rPr lang="it-IT" sz="5400" b="1" dirty="0" smtClean="0"/>
              <a:t>CAMPIONAMENTO PER CENTRI</a:t>
            </a:r>
            <a:endParaRPr lang="it-IT" sz="5400" b="1" dirty="0"/>
          </a:p>
        </p:txBody>
      </p:sp>
      <p:sp>
        <p:nvSpPr>
          <p:cNvPr id="3" name="Segnaposto contenuto 2"/>
          <p:cNvSpPr>
            <a:spLocks noGrp="1"/>
          </p:cNvSpPr>
          <p:nvPr>
            <p:ph idx="1"/>
          </p:nvPr>
        </p:nvSpPr>
        <p:spPr>
          <a:xfrm>
            <a:off x="838200" y="1825624"/>
            <a:ext cx="10515600" cy="4511676"/>
          </a:xfrm>
        </p:spPr>
        <p:txBody>
          <a:bodyPr>
            <a:noAutofit/>
          </a:bodyPr>
          <a:lstStyle/>
          <a:p>
            <a:r>
              <a:rPr lang="it-IT" sz="2400" dirty="0" smtClean="0"/>
              <a:t>Le donne che hanno partecipato ai </a:t>
            </a:r>
            <a:r>
              <a:rPr lang="it-IT" sz="2400" i="1" dirty="0" smtClean="0"/>
              <a:t>focus </a:t>
            </a:r>
            <a:r>
              <a:rPr lang="it-IT" sz="2400" i="1" dirty="0" err="1" smtClean="0"/>
              <a:t>group</a:t>
            </a:r>
            <a:r>
              <a:rPr lang="it-IT" sz="2400" i="1" dirty="0" smtClean="0"/>
              <a:t> </a:t>
            </a:r>
            <a:r>
              <a:rPr lang="it-IT" sz="2400" dirty="0" smtClean="0"/>
              <a:t>sono state scelte attraverso un campionamento per centri e sono state contattate precedentemente dalle responsabili dei centri con cui avevano stabilito un rapporto da tempo.</a:t>
            </a:r>
            <a:endParaRPr lang="it-IT" sz="800" dirty="0"/>
          </a:p>
          <a:p>
            <a:r>
              <a:rPr lang="it-IT" sz="2400" dirty="0" smtClean="0"/>
              <a:t>Il contatto tra ricercatrici e intervistate è stato dunque un contatto mediato e   garantito dalla presenza di strutture associative e ha favorito la creazione di un clima di fiducia e sicurezza in grado di trascendere paure e dubbi di queste donne che hanno compreso natura e finalità del lavoro di ricerca.</a:t>
            </a:r>
          </a:p>
          <a:p>
            <a:endParaRPr lang="it-IT" sz="800" dirty="0" smtClean="0"/>
          </a:p>
          <a:p>
            <a:r>
              <a:rPr lang="it-IT" sz="2400" dirty="0" smtClean="0"/>
              <a:t>I Centri coinvolti nell’individuazione delle donne da intervistare:</a:t>
            </a:r>
          </a:p>
          <a:p>
            <a:pPr>
              <a:buFontTx/>
              <a:buChar char="-"/>
            </a:pPr>
            <a:r>
              <a:rPr lang="it-IT" sz="2400" dirty="0" smtClean="0"/>
              <a:t>Centro documentazione donna;</a:t>
            </a:r>
          </a:p>
          <a:p>
            <a:pPr>
              <a:buFontTx/>
              <a:buChar char="-"/>
            </a:pPr>
            <a:r>
              <a:rPr lang="it-IT" sz="2400" dirty="0" smtClean="0"/>
              <a:t>Ente di formazione </a:t>
            </a:r>
            <a:r>
              <a:rPr lang="it-IT" sz="2400" dirty="0" err="1" smtClean="0"/>
              <a:t>ForModena</a:t>
            </a:r>
            <a:r>
              <a:rPr lang="it-IT" sz="2400" dirty="0" smtClean="0"/>
              <a:t>;</a:t>
            </a:r>
          </a:p>
          <a:p>
            <a:pPr>
              <a:buFontTx/>
              <a:buChar char="-"/>
            </a:pPr>
            <a:r>
              <a:rPr lang="it-IT" sz="2400" dirty="0" smtClean="0"/>
              <a:t>Officina Windsor Park.</a:t>
            </a:r>
            <a:endParaRPr lang="it-IT" sz="2400" dirty="0"/>
          </a:p>
        </p:txBody>
      </p:sp>
    </p:spTree>
    <p:extLst>
      <p:ext uri="{BB962C8B-B14F-4D97-AF65-F5344CB8AC3E}">
        <p14:creationId xmlns:p14="http://schemas.microsoft.com/office/powerpoint/2010/main" val="1821329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609</TotalTime>
  <Words>2275</Words>
  <Application>Microsoft Office PowerPoint</Application>
  <PresentationFormat>Widescreen</PresentationFormat>
  <Paragraphs>181</Paragraphs>
  <Slides>20</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20</vt:i4>
      </vt:variant>
    </vt:vector>
  </HeadingPairs>
  <TitlesOfParts>
    <vt:vector size="25" baseType="lpstr">
      <vt:lpstr>Arial</vt:lpstr>
      <vt:lpstr>Calibri</vt:lpstr>
      <vt:lpstr>Calibri Light</vt:lpstr>
      <vt:lpstr>Gabriola</vt:lpstr>
      <vt:lpstr>Tema di Office</vt:lpstr>
      <vt:lpstr>Uguali e diverse: conciliazione tempi di vita e di lavoro per le donne «non italiane». I risultati dell’indagine qualitativa sulle donne migranti a Modena.</vt:lpstr>
      <vt:lpstr>Uguali e diverse: conciliazione tempi di vita e di lavoro per le donne «non italiane».</vt:lpstr>
      <vt:lpstr>IL TEMA DELLE IDENTITA’ MULTIPLE O COMPLESSE</vt:lpstr>
      <vt:lpstr>POPOLAZIONE FEMMINILE RESIDENTE DI ORIGINE STRANIERA : ALCUNI DATI</vt:lpstr>
      <vt:lpstr>IL VOLTO DELL’IMMIGRAZIONE IN ITALIA E’ FEMMINILE</vt:lpstr>
      <vt:lpstr>STRUTTURA DELL’INDAGINE</vt:lpstr>
      <vt:lpstr> STRUMENTI DELLA RICERCA  </vt:lpstr>
      <vt:lpstr>ELENCO SOGGETTI COINVOLTI</vt:lpstr>
      <vt:lpstr>METODOLOGIA:  CAMPIONAMENTO PER CENTRI</vt:lpstr>
      <vt:lpstr>OBIETTIVI SPECIFICI E TRACCIA FOCUS GROUP</vt:lpstr>
      <vt:lpstr> ARTICOLAZIONE DEI FOCUS GROUP </vt:lpstr>
      <vt:lpstr>CAMPIONE DEI FOCUS GROUP</vt:lpstr>
      <vt:lpstr>CAMPIONE DEI FOCUS GROUP</vt:lpstr>
      <vt:lpstr>CAMPIONE DEI FOCUS GROUP</vt:lpstr>
      <vt:lpstr>LA RICERCA SUL CAMPO</vt:lpstr>
      <vt:lpstr>TEMI: IL LAVORO</vt:lpstr>
      <vt:lpstr>TEMI: LA CURA DEI FIGLI</vt:lpstr>
      <vt:lpstr>NUOVI EQUILIBRI FAMILIARI:  LA SFIDA CULTURALE</vt:lpstr>
      <vt:lpstr>QUALI STRATEGIE?  RISORSE FORMALI E INFORMALI PER LA CONCILIAZIONE</vt:lpstr>
      <vt:lpstr>RACCOMANDAZIONI E PROPOSTE DAL BASSO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Natascia</dc:creator>
  <cp:lastModifiedBy>Natascia</cp:lastModifiedBy>
  <cp:revision>82</cp:revision>
  <dcterms:created xsi:type="dcterms:W3CDTF">2017-10-27T10:56:03Z</dcterms:created>
  <dcterms:modified xsi:type="dcterms:W3CDTF">2017-11-02T09:06:32Z</dcterms:modified>
</cp:coreProperties>
</file>